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1" r:id="rId23"/>
    <p:sldId id="282" r:id="rId24"/>
    <p:sldId id="25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6208"/>
  </p:normalViewPr>
  <p:slideViewPr>
    <p:cSldViewPr snapToGrid="0" snapToObjects="1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867AA-C5FB-944A-B5CB-8FFECFCD67C0}" type="datetimeFigureOut">
              <a:rPr lang="de-DE" smtClean="0"/>
              <a:t>07.05.20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539A9-F98F-354B-BD03-D2B7B73F22E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2CEFE-24DC-874E-B232-E0C00B892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588CFCE-5CEA-BF45-8492-A736CD89C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2434A9-272C-BD46-B1A2-B39498B4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43FD-AA08-9B4C-839A-B70996EC7023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D26D4-E228-A94B-A78A-8D966B50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449412-4A16-8847-9803-BF8A2455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44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0ADE6-2580-824A-BB1E-1EFCA7C1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A1B283-8C32-364D-90E3-65A06C29F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09F5A8-AA16-0A4C-BE80-FE4BCA81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D7EE-4874-CD4C-8185-CAF1EFF7DA5A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D93BDE-A455-FA4F-85E7-FA8007E90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C62480-CE07-1D46-997C-294F88FD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05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81366A3-609A-6540-A8C8-5E5E52BA9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1D9FAE-A488-1F4E-8496-24F66D92B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70E7C6-FD26-F349-81B5-ADB5B97C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D5FE-2BE2-9148-AB82-B2A10C86DC6B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8E0F1A-4DC3-1F42-8269-F0F63EE05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C64795-021F-B242-B664-9BAB7C0B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382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6A882-4A5E-2943-8532-9045E0326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A721F7-6E0E-C646-A411-1BCB81EB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522BDD-E614-3A44-8173-E31F7529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10B-DC81-7345-ACF6-AD5937A71F75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D6B65-29BC-DB47-B658-374C0833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C59629-0219-A740-ADA2-45CB2907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80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6BFF-B7A9-A642-A0F2-F32B958C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D2C42A-1960-1C4F-A6B5-A5CBC27C8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2EFDF4-AB5A-544B-97CC-417FA643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8557D-2D5F-9643-A23E-6F1933F5EBEB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922DBF-3F63-BB4A-A1FC-6455F965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7D8678-CE77-F740-8177-9C9623130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09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B38AA-3734-FE42-BFE0-03EDA694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E27DD1-D7F2-DC42-A60F-251E51682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E6CC4C-735E-834B-9C29-346EB62CA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B7BB36-2089-8B49-B7EA-3FFD51E4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0098-9D05-0E43-AEA2-3F32E2820B76}" type="datetime1">
              <a:rPr lang="de-DE" smtClean="0"/>
              <a:t>07.05.20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C6C8F9-2FDE-254D-8360-B2A7A045F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FBC813-073A-7F48-89C1-5A2D1A0D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24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5845C-BD4C-3C47-8978-5CF706EF0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71F9D8-F13D-4048-84DB-03E3F12A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31E746-0BC8-5A4D-8041-50090CF07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8A0046-6B8D-C040-AB76-5F67CC736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B6D28C9-6E81-4642-ABF9-F4C09D13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068286A-CA59-5045-9257-1E57E55A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7A1EE-05E7-EE48-B398-D6FD287251C7}" type="datetime1">
              <a:rPr lang="de-DE" smtClean="0"/>
              <a:t>07.05.20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54AA9CD-FE65-5F4C-984A-14AB97F1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8871099-7685-874C-AC3E-83259C79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6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A6434-A22C-644C-BD6B-3388094B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711816-1B51-4446-B3C3-F6719927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EC6B-41EC-C14E-ABCC-40E2EDBCAE32}" type="datetime1">
              <a:rPr lang="de-DE" smtClean="0"/>
              <a:t>07.05.20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8E36CA-59E1-A54A-ACE5-7AE7E376B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73925-46AE-7149-8C6D-16B8FFD9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642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CD0DFB-2D3F-A747-82F0-8A06FD7D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B929-0E33-014B-AC6A-1CC00B12FFDD}" type="datetime1">
              <a:rPr lang="de-DE" smtClean="0"/>
              <a:t>07.05.20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123B1B-FED4-5242-A4AC-5C030C1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C82531-4094-F74F-B8EA-121F81559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83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4AC847-D540-404F-8B0F-82A3552A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2FA0C0-708B-7C4A-AE75-4839128F7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DDD7E6-5371-964D-91C0-5111AD00F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4BA853F-469B-7A4E-8C5C-912110D7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CD9B-FD2D-5D46-BC07-AA7E52DBC926}" type="datetime1">
              <a:rPr lang="de-DE" smtClean="0"/>
              <a:t>07.05.20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9A5444-177B-FF40-88A7-DFF61971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B9649B-517C-4142-BA81-5DF9DAA6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8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771AA-CA30-E34F-96E9-461617FC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CB6F41C-8404-7C41-9DF7-78E32D43C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BAFD39-0649-7145-BDA5-28A602BD5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C1D52C-C6AB-974E-9FFD-8BDD2D261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BDC72-2576-5342-9273-DE88FFCE2B3B}" type="datetime1">
              <a:rPr lang="de-DE" smtClean="0"/>
              <a:t>07.05.20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DA28CD-F11E-B541-A2F0-62DE8D4C2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1A4CF8-45CF-A942-B5DD-7B6C0271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7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98F729-145B-DA4E-81AB-85F462FB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408E18-9594-DF44-A060-68BAF0F32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824881-EEAC-BF43-AC46-104FD1703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FD71C-7527-F040-9C1A-9CC4E388EAA5}" type="datetime1">
              <a:rPr lang="de-DE" smtClean="0"/>
              <a:t>07.05.20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B6033-23D8-DB45-BAF4-60C66E961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99ABC3-A9D6-AF4B-B4EF-093245BBA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04A75-1107-DC48-95F9-5E871DEF2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9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hyperlink" Target="https://www.zeit.de/2017/04/familie-vereinbarkeit-beruf-gehalt-dienstleis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s://www.zeit.de/2017/04/familie-vereinbarkeit-beruf-gehalt-dienstleist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31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B360C8-7FEF-4644-9328-4593ECD16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360" y="841248"/>
            <a:ext cx="6227064" cy="12344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Frauen als Teil der Wirtschaft</a:t>
            </a: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7480F9-322E-5648-B7A3-3CFDFC1B4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360" y="2249424"/>
            <a:ext cx="6227064" cy="380390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dirty="0"/>
              <a:t>Harriet Taylor Mill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/>
            <a:r>
              <a:rPr lang="en-US" sz="2200" dirty="0" err="1"/>
              <a:t>Unterrichtsvorhaben</a:t>
            </a:r>
            <a:endParaRPr lang="en-US" sz="2200" dirty="0"/>
          </a:p>
          <a:p>
            <a:pPr algn="l"/>
            <a:r>
              <a:rPr lang="en-US" sz="2200" dirty="0"/>
              <a:t>Dorian </a:t>
            </a:r>
            <a:r>
              <a:rPr lang="en-US" sz="2200" dirty="0" err="1"/>
              <a:t>Weiß</a:t>
            </a:r>
            <a:r>
              <a:rPr lang="en-US" sz="2200" dirty="0"/>
              <a:t> - 7005760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38B2F3-8A0A-7248-8D8B-F944B76B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E1A88D-73C4-B947-B644-59004E3A2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3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9"/>
    </mc:Choice>
    <mc:Fallback>
      <p:transition spd="slow" advTm="1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2072A3-4E43-C844-B2EB-390B21EAE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accent1"/>
                </a:solidFill>
              </a:rPr>
              <a:t>Einordnung in eine Unterrichtsreihe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75F700-C109-4A46-B714-861BD2DB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r>
              <a:rPr lang="de-DE" sz="2000"/>
              <a:t>Vorwissen: es gibt ungleiche Rollenbilder | Rollenbilder von Mann und Frau in der Wirtschaft | Zusammenhang von Arbeitsfähigkeit und Bildung | Kenntnis des Ökonomiebegriffs</a:t>
            </a:r>
          </a:p>
          <a:p>
            <a:r>
              <a:rPr lang="de-DE" sz="2000"/>
              <a:t>Unterrichtsreihe im Fragenkreis 4</a:t>
            </a:r>
          </a:p>
          <a:p>
            <a:r>
              <a:rPr lang="de-DE" sz="2000"/>
              <a:t>Vorweg behandelte Texte:</a:t>
            </a:r>
          </a:p>
          <a:p>
            <a:pPr lvl="1"/>
            <a:r>
              <a:rPr lang="de-DE" sz="2000"/>
              <a:t>Oikonomikós von Xenophon: (22) – (37)</a:t>
            </a:r>
          </a:p>
          <a:p>
            <a:pPr lvl="1"/>
            <a:r>
              <a:rPr lang="de-DE" sz="2000"/>
              <a:t>John Locke – Eigentumstheorie (Text für den Unterricht siehe [1], S. 92-93)</a:t>
            </a:r>
          </a:p>
          <a:p>
            <a:pPr>
              <a:buFont typeface="Wingdings" pitchFamily="2" charset="2"/>
              <a:buChar char="Ø"/>
            </a:pPr>
            <a:r>
              <a:rPr lang="de-DE" sz="2000"/>
              <a:t>Emanzipation der Frau in der Wirtschaft am Ende der Unterrichtsreihe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3BE1D4-2856-304A-8B38-368AA64B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1100" dirty="0"/>
              <a:t>[1] Ludwig, Bernd (2005). „‚Regierungen entstehen wieder auf die althergebrachte Art, nämlich durch Erfindungen und Übereinkunft der Menschen.‘ John Lockes Eigentumstheorie“ In Bernd Ludwig und Andreas Eckl (Hrsg.), </a:t>
            </a:r>
            <a:r>
              <a:rPr lang="de-DE" sz="1100" i="1" dirty="0"/>
              <a:t>Was ist Eigentum? Philosophische Positionen von Platon bis Habermas</a:t>
            </a:r>
            <a:r>
              <a:rPr lang="de-DE" sz="1100" dirty="0"/>
              <a:t>, 88-101.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B2538C-A158-3743-B25D-F320159D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8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82"/>
    </mc:Choice>
    <mc:Fallback>
      <p:transition spd="slow" advTm="9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2A9E-8960-DD40-9946-036D3B7E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E93AC-03A5-7E45-ACEC-4526ED7D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Einleitung und Motivation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Themenfindung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den Kernlehrplan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eine Unterrichtsreihe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Aufbau des Unterrichtsvorhabens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Lernziele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Kompetenzen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Unterrichtsverlauf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34BE5-BC85-6347-8E64-2474814D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/>
            <a:endParaRPr lang="de-DE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FA3CB4BF-561E-4D83-A8A6-173AF35E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E28D35-1A74-AF4B-ABE2-E59A3D509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8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"/>
    </mc:Choice>
    <mc:Fallback>
      <p:transition spd="slow" advTm="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876153-77E1-9B45-BFDD-FE0B4384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accent1"/>
                </a:solidFill>
              </a:rPr>
              <a:t>Aufbau des Unterrichtsvorhabens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E1F4C-5B74-BB49-8343-D8A59F73F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/>
              <a:t>Lernziele</a:t>
            </a:r>
          </a:p>
          <a:p>
            <a:pPr marL="1204913" indent="-512763">
              <a:buFont typeface="+mj-lt"/>
              <a:buAutoNum type="arabicPeriod"/>
            </a:pPr>
            <a:r>
              <a:rPr lang="de-DE" sz="2200" dirty="0"/>
              <a:t>Die Schüler*innen formulieren Argumente für und gegen die Emanzipation der Frau in der Wirtschaft.</a:t>
            </a:r>
          </a:p>
          <a:p>
            <a:pPr marL="1204913" indent="-512763">
              <a:buFont typeface="+mj-lt"/>
              <a:buAutoNum type="arabicPeriod"/>
            </a:pPr>
            <a:r>
              <a:rPr lang="de-DE" sz="2200" dirty="0"/>
              <a:t>Die Schüler*innen diskutieren Rollenbilder in der Wirtschaft.</a:t>
            </a:r>
          </a:p>
          <a:p>
            <a:pPr marL="1204913" indent="-512763">
              <a:buFont typeface="+mj-lt"/>
              <a:buAutoNum type="arabicPeriod"/>
            </a:pPr>
            <a:r>
              <a:rPr lang="de-DE" sz="2200" dirty="0"/>
              <a:t>Die Schüler*innen benennen die Auswirkungen von eigener wirtschaftlicher Tätigkeit auf die Möglichkeit eines eigenständigen Lebens.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B32029-7C23-EF44-BB6C-E7304AF3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/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289965-CBA9-7140-A1B4-D28EDAC13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8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77"/>
    </mc:Choice>
    <mc:Fallback>
      <p:transition spd="slow" advTm="3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522DF7-8980-284C-A59B-13C9D0BD8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accent1"/>
                </a:solidFill>
              </a:rPr>
              <a:t>Aufbau des Unterrichtsvorhabens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BADEB7-AAFC-7940-8BD8-3119674FD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b="1" dirty="0"/>
              <a:t>Kompetenzen Teil I [1]</a:t>
            </a:r>
          </a:p>
          <a:p>
            <a:pPr marL="1204913" indent="-512763"/>
            <a:r>
              <a:rPr lang="de-DE" sz="1400" i="1" dirty="0"/>
              <a:t>Personale Kompetenzen</a:t>
            </a:r>
          </a:p>
          <a:p>
            <a:pPr marL="1662113" lvl="1" indent="-512763"/>
            <a:r>
              <a:rPr lang="de-DE" sz="1400" dirty="0"/>
              <a:t>„Die Schülerinnen und Schüler […]</a:t>
            </a:r>
          </a:p>
          <a:p>
            <a:pPr marL="2119313" lvl="2" indent="-512763"/>
            <a:r>
              <a:rPr lang="de-DE" sz="1400" dirty="0"/>
              <a:t>entwickeln bei starken Gefühlen einen rationalen Standpunkt und treffen eine verantwortete Entscheidung […]</a:t>
            </a:r>
          </a:p>
          <a:p>
            <a:pPr marL="2119313" lvl="2" indent="-512763"/>
            <a:r>
              <a:rPr lang="de-DE" sz="1400" dirty="0"/>
              <a:t>reflektieren und antizipieren verschiedene soziale Rollen und stellen sie authentisch dar“</a:t>
            </a:r>
          </a:p>
          <a:p>
            <a:pPr marL="1204913" indent="-512763"/>
            <a:r>
              <a:rPr lang="de-DE" sz="1400" i="1" dirty="0"/>
              <a:t>Soziale Kompetenzen</a:t>
            </a:r>
          </a:p>
          <a:p>
            <a:pPr marL="1662113" lvl="1" indent="-512763"/>
            <a:r>
              <a:rPr lang="de-DE" sz="1400" dirty="0"/>
              <a:t>„Die Schülerinnen und Schüler […]</a:t>
            </a:r>
          </a:p>
          <a:p>
            <a:pPr marL="2119313" lvl="2" indent="-512763"/>
            <a:r>
              <a:rPr lang="de-DE" sz="1400" dirty="0"/>
              <a:t>erkennen Kooperation als ein Prinzip der Arbeits- und Wirtschaftswelt </a:t>
            </a:r>
          </a:p>
          <a:p>
            <a:pPr marL="2119313" lvl="2" indent="-512763"/>
            <a:r>
              <a:rPr lang="de-DE" sz="1400" dirty="0"/>
              <a:t>lassen sich auf mögliche Beweggründe und Ziele anderer ein und entwickeln im täglichen Umgang miteinander eine kritische Akzeptanz“</a:t>
            </a:r>
          </a:p>
          <a:p>
            <a:pPr marL="692150" indent="0">
              <a:buNone/>
            </a:pPr>
            <a:endParaRPr lang="de-DE" sz="1400" i="1" dirty="0"/>
          </a:p>
          <a:p>
            <a:pPr marL="2119313" lvl="2" indent="-512763"/>
            <a:endParaRPr lang="de-DE" sz="1400" i="1" dirty="0"/>
          </a:p>
          <a:p>
            <a:pPr marL="1662113" lvl="1" indent="-512763"/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F830E9-0A0B-B343-A226-95CCF09E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dirty="0"/>
              <a:t>[1] KLP NRW, 24-25.</a:t>
            </a:r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34D6A8-5A3F-5646-B838-A5D2EA92E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6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88"/>
    </mc:Choice>
    <mc:Fallback>
      <p:transition spd="slow" advTm="5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BA9D2C-FA92-BE45-AF42-A08CB06D6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accent1"/>
                </a:solidFill>
              </a:rPr>
              <a:t>Aufbau des Unterrichtsvorhabens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9DDBEC-495D-FC4A-ABF4-ECC6D2B35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b="1" dirty="0"/>
              <a:t>Kompetenzen Teil II [1]:</a:t>
            </a:r>
          </a:p>
          <a:p>
            <a:pPr marL="938213" indent="-212725"/>
            <a:r>
              <a:rPr lang="de-DE" sz="1500" i="1" dirty="0"/>
              <a:t>Sachkompetenz</a:t>
            </a:r>
          </a:p>
          <a:p>
            <a:pPr marL="1395413" lvl="1" indent="-212725"/>
            <a:r>
              <a:rPr lang="de-DE" sz="1500" dirty="0"/>
              <a:t>„Die Schülerinnen und Schüler</a:t>
            </a:r>
          </a:p>
          <a:p>
            <a:pPr marL="1852613" lvl="2" indent="-212725"/>
            <a:r>
              <a:rPr lang="de-DE" sz="1500" dirty="0"/>
              <a:t>erfassen gesellschaftliche Probleme in ihren Ursachen und ihrer geschichtlichen Entwicklung, diskutieren diese unter moralischen und politischen Aspekten und formulieren mögliche Antworten“</a:t>
            </a:r>
          </a:p>
          <a:p>
            <a:pPr marL="938213" indent="-212725"/>
            <a:r>
              <a:rPr lang="de-DE" sz="1500" i="1" dirty="0"/>
              <a:t>Methodenkompetenz</a:t>
            </a:r>
          </a:p>
          <a:p>
            <a:pPr marL="1395413" lvl="1" indent="-212725"/>
            <a:r>
              <a:rPr lang="de-DE" sz="1500" dirty="0"/>
              <a:t>„Die Schülerinnen und Schüler […]</a:t>
            </a:r>
          </a:p>
          <a:p>
            <a:pPr marL="1852613" lvl="2" indent="-212725"/>
            <a:r>
              <a:rPr lang="de-DE" sz="1500" dirty="0"/>
              <a:t>erarbeiten philosophische Texte und Gedanken […]</a:t>
            </a:r>
          </a:p>
          <a:p>
            <a:pPr marL="1852613" lvl="2" indent="-212725"/>
            <a:r>
              <a:rPr lang="de-DE" sz="1500" dirty="0"/>
              <a:t>erkennen Widersprüche in Argumentationen und ermitteln Voraussetzungen und Konsequenzen dieser Widersprüche“</a:t>
            </a:r>
          </a:p>
          <a:p>
            <a:pPr marL="1852613" lvl="2" indent="-212725"/>
            <a:endParaRPr lang="de-DE" sz="1500" dirty="0"/>
          </a:p>
          <a:p>
            <a:pPr marL="1852613" lvl="2" indent="-212725"/>
            <a:endParaRPr lang="de-DE" sz="1500" dirty="0"/>
          </a:p>
          <a:p>
            <a:pPr marL="895350" indent="-212725"/>
            <a:endParaRPr lang="de-DE" sz="15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21EA93-31C0-504F-B65B-349E2B8F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dirty="0"/>
              <a:t>[1] eben da</a:t>
            </a:r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B90427-66F2-CE4C-B959-D7D2A19FB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6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41"/>
    </mc:Choice>
    <mc:Fallback>
      <p:transition spd="slow" advTm="5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D445688-8794-424C-B08C-8D4741D0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accent1"/>
                </a:solidFill>
              </a:rPr>
              <a:t>Aufbau des Unterrichtsvorhabens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13258F-517B-3549-927B-41B0C1D4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/>
              <a:t>Verlaufsplan</a:t>
            </a:r>
          </a:p>
          <a:p>
            <a:pPr marL="0" indent="0">
              <a:buNone/>
            </a:pPr>
            <a:r>
              <a:rPr lang="de-DE" sz="2200" dirty="0"/>
              <a:t>Der Unterrichtsverlauf wird geplant anhand des Lehr-Lern-Modells von Josef Leisen [1]</a:t>
            </a:r>
          </a:p>
          <a:p>
            <a:pPr marL="0" indent="0">
              <a:buNone/>
            </a:pPr>
            <a:r>
              <a:rPr lang="de-DE" sz="2200" dirty="0"/>
              <a:t>Phase 1: Im Lernkontext ankommen</a:t>
            </a:r>
          </a:p>
          <a:p>
            <a:pPr marL="0" indent="0">
              <a:buNone/>
            </a:pPr>
            <a:r>
              <a:rPr lang="de-DE" sz="2200" dirty="0"/>
              <a:t>Phase 2: Vorwissen aktivieren</a:t>
            </a:r>
          </a:p>
          <a:p>
            <a:pPr marL="0" indent="0">
              <a:buNone/>
            </a:pPr>
            <a:r>
              <a:rPr lang="de-DE" sz="2200" dirty="0"/>
              <a:t>Phase 3: Lernprodukte erstellen</a:t>
            </a:r>
          </a:p>
          <a:p>
            <a:pPr marL="0" indent="0">
              <a:buNone/>
            </a:pPr>
            <a:r>
              <a:rPr lang="de-DE" sz="2200" dirty="0"/>
              <a:t>Phase 4: Lernprodukte diskutieren</a:t>
            </a:r>
          </a:p>
          <a:p>
            <a:pPr marL="0" indent="0">
              <a:buNone/>
            </a:pPr>
            <a:r>
              <a:rPr lang="de-DE" sz="2200" dirty="0"/>
              <a:t>Phase 5: Sichern und vernetzen</a:t>
            </a:r>
          </a:p>
          <a:p>
            <a:pPr marL="0" indent="0">
              <a:buNone/>
            </a:pPr>
            <a:r>
              <a:rPr lang="de-DE" sz="2200" dirty="0"/>
              <a:t>Phase 6: Anwenden und Üben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DCB265-4573-4844-9FA9-09CDDF95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dirty="0"/>
              <a:t>[1] Leisen, Josef (2017): </a:t>
            </a:r>
            <a:r>
              <a:rPr lang="de-DE" i="1" dirty="0"/>
              <a:t>Die Strukturierung und Planung von Unterricht.</a:t>
            </a:r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8B615C-5362-6E44-8B21-69A358F6F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4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1"/>
    </mc:Choice>
    <mc:Fallback>
      <p:transition spd="slow" advTm="11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9F55A30-6F22-6343-9D86-1A0A6F2FC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Phase 1: Im Lernkontext ankommen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55DACB-2CEC-604B-B690-34C827980C1C}"/>
              </a:ext>
            </a:extLst>
          </p:cNvPr>
          <p:cNvSpPr txBox="1"/>
          <p:nvPr/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Aufgabe: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Beschreibe das Bild.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/>
              <a:t>Begründung: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Bildbeschreibung kann jedem*r Schüler*in gelingen.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Waage führt zum Gleichgewichtsbegriff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Inhaltsplatzhalter 5" descr="Ein Bild, das Uhr, Zeichnung enthält.&#10;&#10;Automatisch generierte Beschreibung">
            <a:extLst>
              <a:ext uri="{FF2B5EF4-FFF2-40B4-BE49-F238E27FC236}">
                <a16:creationId xmlns:a16="http://schemas.microsoft.com/office/drawing/2014/main" id="{08983985-3C73-6E44-AE6B-C68162051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369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387AD6D-6D55-AB45-9196-6A6D15CC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endParaRPr lang="en-US" sz="10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0AAE4-E40F-7440-95A2-EE43E725B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1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0"/>
    </mc:Choice>
    <mc:Fallback>
      <p:transition spd="slow" advTm="4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EA0C5F-53CE-4045-B5AF-8791173D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Phase 2: Vorwissen aktivieren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893561-892F-8E4D-9734-708FBB0CF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Aufgabe:</a:t>
            </a:r>
          </a:p>
          <a:p>
            <a:pPr marL="457200" indent="-457200">
              <a:buAutoNum type="arabicPeriod"/>
            </a:pPr>
            <a:r>
              <a:rPr lang="de-DE" sz="2400" dirty="0"/>
              <a:t>Notiere, welche Rolle Frauen in der Wirtschaft einnehmen.</a:t>
            </a:r>
          </a:p>
          <a:p>
            <a:pPr marL="457200" indent="-457200">
              <a:buAutoNum type="arabicPeriod"/>
            </a:pPr>
            <a:r>
              <a:rPr lang="de-DE" sz="2400" dirty="0"/>
              <a:t>Diskutiere deine Ergebnisse mit einem*</a:t>
            </a:r>
            <a:r>
              <a:rPr lang="de-DE" sz="2400" dirty="0" err="1"/>
              <a:t>r</a:t>
            </a:r>
            <a:r>
              <a:rPr lang="de-DE" sz="2400" dirty="0"/>
              <a:t> Mitschüler*in.</a:t>
            </a:r>
          </a:p>
          <a:p>
            <a:pPr marL="457200" indent="-457200">
              <a:buAutoNum type="arabicPeriod"/>
            </a:pPr>
            <a:endParaRPr lang="de-DE" sz="2400" dirty="0"/>
          </a:p>
          <a:p>
            <a:pPr marL="0" indent="0">
              <a:buNone/>
            </a:pPr>
            <a:r>
              <a:rPr lang="de-DE" sz="2400" b="1" dirty="0"/>
              <a:t>Begründung:</a:t>
            </a:r>
          </a:p>
          <a:p>
            <a:pPr marL="0" indent="0">
              <a:buNone/>
            </a:pPr>
            <a:r>
              <a:rPr lang="de-DE" sz="2400" dirty="0"/>
              <a:t>Der kurze Austausch motiviert die Schüler*innen zum Mitarbeiten und ermöglicht es, verschiedene Vorerfahrungen abzurufen.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448820-72D1-9C4F-AD29-689E4C660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F4FE67-1731-7C46-AE41-0268EDCE6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3"/>
    </mc:Choice>
    <mc:Fallback>
      <p:transition spd="slow" advTm="1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AAEA16-3892-2340-8135-3B6B6857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Phase 3: Lernprodukte erstellen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604F81-6D20-7945-9C1F-20ABF818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1700" b="1" dirty="0"/>
              <a:t>Methode: Think – Pair – Share </a:t>
            </a:r>
          </a:p>
          <a:p>
            <a:pPr marL="361950" indent="0">
              <a:buNone/>
            </a:pPr>
            <a:r>
              <a:rPr lang="de-DE" sz="1700" dirty="0"/>
              <a:t>Die Texte entstammen dem vorliegenden Werk von Harriet Mill:</a:t>
            </a:r>
          </a:p>
          <a:p>
            <a:pPr marL="361950" indent="0">
              <a:buNone/>
            </a:pPr>
            <a:r>
              <a:rPr lang="de-DE" sz="1700" dirty="0"/>
              <a:t>Text 1: S.74f. „ ‚Das jedes menschliche Wesen […] letztwillig zu verfügen wie er.‘“</a:t>
            </a:r>
          </a:p>
          <a:p>
            <a:pPr marL="361950" indent="0">
              <a:buNone/>
            </a:pPr>
            <a:r>
              <a:rPr lang="de-DE" sz="1700" dirty="0"/>
              <a:t>Text 2: S.76f. „ ‚Wir halten diese Wahrheiten […] genauso gleichgültig für alle Fragen des Staatslebens ist.“</a:t>
            </a:r>
          </a:p>
          <a:p>
            <a:pPr marL="1204913" indent="0">
              <a:buNone/>
            </a:pPr>
            <a:r>
              <a:rPr lang="de-DE" sz="1700" i="1" dirty="0"/>
              <a:t>Gleichheit vor dem Gesetz</a:t>
            </a:r>
          </a:p>
          <a:p>
            <a:pPr marL="1204913" indent="0">
              <a:buNone/>
            </a:pPr>
            <a:endParaRPr lang="de-DE" sz="1700" dirty="0"/>
          </a:p>
          <a:p>
            <a:pPr marL="361950" indent="0">
              <a:buNone/>
            </a:pPr>
            <a:r>
              <a:rPr lang="de-DE" sz="1700" dirty="0"/>
              <a:t>Text 3: S.79-81 „Es ist nun unsere Absicht […]es bedarf dafür keines anderen Erklärungsgrundes als der physischen Stärke.“</a:t>
            </a:r>
          </a:p>
          <a:p>
            <a:pPr marL="1204913" indent="0">
              <a:buNone/>
            </a:pPr>
            <a:r>
              <a:rPr lang="de-DE" sz="1700" i="1" dirty="0"/>
              <a:t>Gewohnheitsrecht</a:t>
            </a:r>
          </a:p>
          <a:p>
            <a:pPr marL="1204913" indent="0">
              <a:buNone/>
            </a:pPr>
            <a:endParaRPr lang="de-DE" sz="1700" i="1" dirty="0"/>
          </a:p>
          <a:p>
            <a:pPr marL="1204913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E4156A-69AF-2D49-9C3B-80A5BC9B7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74B421-8783-6441-9A8D-5B068656F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4"/>
    </mc:Choice>
    <mc:Fallback>
      <p:transition spd="slow" advTm="33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F13374-45B6-4845-B88A-8B87E86E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Phase 3: Lernprodukte erstellen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80B54F-F474-0940-AEBC-1857A570F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361950" indent="0">
              <a:buNone/>
            </a:pPr>
            <a:r>
              <a:rPr lang="de-DE" sz="2000" dirty="0"/>
              <a:t>Text 4: S.81-84 „</a:t>
            </a:r>
            <a:r>
              <a:rPr lang="de-DE" sz="2000" dirty="0" err="1"/>
              <a:t>Daß</a:t>
            </a:r>
            <a:r>
              <a:rPr lang="de-DE" sz="2000" dirty="0"/>
              <a:t> diejenigen […] Behauptung große Unkenntnis des Lebens und der Geschichte.“</a:t>
            </a:r>
          </a:p>
          <a:p>
            <a:pPr marL="1204913" indent="0">
              <a:buNone/>
            </a:pPr>
            <a:r>
              <a:rPr lang="de-DE" sz="2000" i="1" dirty="0"/>
              <a:t>Physisches Argument | vollständige Freiheit</a:t>
            </a:r>
          </a:p>
          <a:p>
            <a:pPr marL="1204913" indent="0">
              <a:buNone/>
            </a:pPr>
            <a:endParaRPr lang="de-DE" sz="2000" i="1" dirty="0"/>
          </a:p>
          <a:p>
            <a:pPr marL="361950" indent="0">
              <a:buNone/>
            </a:pPr>
            <a:r>
              <a:rPr lang="de-DE" sz="2000" dirty="0"/>
              <a:t>Text 5: S.87-89 „Aber zweitens, […] zu verkaufen.“</a:t>
            </a:r>
          </a:p>
          <a:p>
            <a:pPr marL="1204913" indent="0">
              <a:buNone/>
            </a:pPr>
            <a:r>
              <a:rPr lang="de-DE" sz="2000" i="1" dirty="0"/>
              <a:t>Konkurrenzargument</a:t>
            </a:r>
          </a:p>
          <a:p>
            <a:pPr marL="1204913" indent="0">
              <a:buNone/>
            </a:pPr>
            <a:endParaRPr lang="de-DE" sz="2000" i="1" dirty="0"/>
          </a:p>
          <a:p>
            <a:pPr marL="361950" indent="0">
              <a:buNone/>
            </a:pPr>
            <a:r>
              <a:rPr lang="de-DE" sz="2000" dirty="0"/>
              <a:t>Text 6: S.89-91 „Der dritte Einwand […] liebenswürdig auch nur gehalten werden.“</a:t>
            </a:r>
          </a:p>
          <a:p>
            <a:pPr marL="1204913" indent="0">
              <a:buNone/>
            </a:pPr>
            <a:r>
              <a:rPr lang="de-DE" sz="2000" i="1" dirty="0"/>
              <a:t>Argument des verhärtenden Einflusses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86A8DD-11AE-854D-B1B2-79504B09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30CAE1-1995-1045-9F4C-E3597F62F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1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0"/>
    </mc:Choice>
    <mc:Fallback>
      <p:transition spd="slow" advTm="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2A9E-8960-DD40-9946-036D3B7E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E93AC-03A5-7E45-ACEC-4526ED7D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Einleitung und Motivation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Themenfindung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den Kernlehrplan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eine Unterrichtsreihe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Aufbau des Unterrichtsvorhabens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Lernziele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Kompetenzen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Unterrichtsverlauf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FA3CB4BF-561E-4D83-A8A6-173AF35E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34BE5-BC85-6347-8E64-2474814D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F547ED-3999-EE41-9509-A65A1E2A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5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3"/>
    </mc:Choice>
    <mc:Fallback>
      <p:transition spd="slow" advTm="2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EF70A9-AD7B-004E-8C75-5B4C3751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Phase 3: Lernprodukte erstellen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AE7F0-EC3F-8A4A-A3C1-828D42F5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Aufgabe: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Notiere die wesentlichen Aspekte des Textausschnitts.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Erkläre, welche Argumente die Autorin nutzt, um ihren Standpunkt zu verdeutlichen.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65595-0A84-7446-BCE4-CA568964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1CA25D-CF1C-C04D-A456-E910F1A09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27"/>
    </mc:Choice>
    <mc:Fallback>
      <p:transition spd="slow" advTm="3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EF70A9-AD7B-004E-8C75-5B4C3751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Phase 4: Lernprodukte diskutieren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AE7F0-EC3F-8A4A-A3C1-828D42F5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Aufgabe 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Vergleicht in der Gruppe die gefundenen Argumente.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Bezieht mit Hilfe Eurer Argumente Stellung zu folgendem Zitat:</a:t>
            </a:r>
          </a:p>
          <a:p>
            <a:pPr marL="360363" indent="0">
              <a:buNone/>
            </a:pPr>
            <a:r>
              <a:rPr lang="de-DE" sz="2400" i="1" dirty="0"/>
              <a:t>Zahlreiche Frauen werden nur darum Gattinnen und Mütter, weil ihnen keine andere Laufbahn offensteht, kein anderer Spielraum für ihre Gefühle oder ihre Tätigkeit.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65595-0A84-7446-BCE4-CA568964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C3AF00-9280-AA4F-BBF7-3E86701BB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0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1"/>
    </mc:Choice>
    <mc:Fallback>
      <p:transition spd="slow" advTm="3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EF70A9-AD7B-004E-8C75-5B4C3751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Phase 5: Sichern und Vernetzen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AE7F0-EC3F-8A4A-A3C1-828D42F5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Methode: Gruppenpuzzle</a:t>
            </a:r>
          </a:p>
          <a:p>
            <a:pPr marL="0" indent="0">
              <a:buNone/>
            </a:pPr>
            <a:r>
              <a:rPr lang="de-DE" sz="2400" b="1" dirty="0"/>
              <a:t>Aufgabe 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Tauscht Eure Argumente untereinander aus und vergleicht Sie miteinander.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Bezieht erneut Stellung zum oben genannten Zitat.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65595-0A84-7446-BCE4-CA568964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2B8DDF-D251-9643-9A35-EDB69D546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8"/>
    </mc:Choice>
    <mc:Fallback>
      <p:transition spd="slow" advTm="3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EF70A9-AD7B-004E-8C75-5B4C3751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rgbClr val="FFFFFF"/>
                </a:solidFill>
              </a:rPr>
              <a:t>Phase 6: Anwenden und Üben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2AE7F0-EC3F-8A4A-A3C1-828D42F56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400" b="1" dirty="0"/>
              <a:t>Aufgabe  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/>
              <a:t>Bezieht Stellung zu folgender Aussage:</a:t>
            </a:r>
          </a:p>
          <a:p>
            <a:pPr marL="361950" indent="0">
              <a:buNone/>
            </a:pPr>
            <a:r>
              <a:rPr lang="de-DE" sz="2400" i="1" dirty="0"/>
              <a:t>Die eigenständige Teilhabe am gesellschaftlichen Leben gelingt nur bei vollständiger Gleichheit.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65595-0A84-7446-BCE4-CA568964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43029F-4B4C-AB46-811A-2F760E58A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84"/>
    </mc:Choice>
    <mc:Fallback>
      <p:transition spd="slow" advTm="3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68759D-083F-E548-95A5-B4B218AF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e-DE" sz="4000">
                <a:solidFill>
                  <a:srgbClr val="FFFFFF"/>
                </a:solidFill>
              </a:rPr>
              <a:t>Quellenverzeichnis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05C17D-B20E-1F4D-879F-25C7BC10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de-DE" sz="1900" dirty="0"/>
              <a:t>Leisen, Josef (2017): </a:t>
            </a:r>
            <a:r>
              <a:rPr lang="de-DE" sz="1900" i="1" dirty="0"/>
              <a:t>Die Strukturierung und Planung von Unterricht.</a:t>
            </a:r>
            <a:endParaRPr lang="de-DE" sz="1900" dirty="0"/>
          </a:p>
          <a:p>
            <a:pPr marL="0" indent="0">
              <a:buNone/>
            </a:pPr>
            <a:r>
              <a:rPr lang="de-DE" sz="1900" dirty="0"/>
              <a:t>Ludwig, Bernd (2005). „‚Regierungen entstehen wieder auf die althergebrachte Art, nämlich durch Erfindungen und Übereinkunft der Menschen.‘ John Lockes Eigentumstheorie“ In Bernd Ludwig und Andreas Eckl (Hrsg.), </a:t>
            </a:r>
            <a:r>
              <a:rPr lang="de-DE" sz="1900" i="1" dirty="0"/>
              <a:t>Was ist Eigentum? Philosophische Positionen von Platon bis Habermas</a:t>
            </a:r>
            <a:r>
              <a:rPr lang="de-DE" sz="1900" dirty="0"/>
              <a:t>, 88-101.</a:t>
            </a:r>
          </a:p>
          <a:p>
            <a:pPr marL="0" indent="0">
              <a:buNone/>
            </a:pPr>
            <a:r>
              <a:rPr lang="de-DE" sz="1900" dirty="0"/>
              <a:t>Ministerium für Schule und Weiterbildung des Landes Nordrhein-Westfalen (2008): </a:t>
            </a:r>
            <a:r>
              <a:rPr lang="de-DE" sz="1900" i="1" dirty="0"/>
              <a:t>Kernlehrplan Sekundarstufe I in Nordrhein-Westfalen Praktische Philosophie.</a:t>
            </a:r>
            <a:r>
              <a:rPr lang="de-DE" sz="1900" dirty="0"/>
              <a:t> 1. Auflage. Frechen: Ritterbach Verlag.</a:t>
            </a:r>
          </a:p>
          <a:p>
            <a:pPr marL="0" indent="0">
              <a:buNone/>
            </a:pPr>
            <a:r>
              <a:rPr lang="de-DE" sz="1900" dirty="0" err="1"/>
              <a:t>Rudzio</a:t>
            </a:r>
            <a:r>
              <a:rPr lang="de-DE" sz="1900" dirty="0"/>
              <a:t>, K., Schwarze, T., </a:t>
            </a:r>
            <a:r>
              <a:rPr lang="de-DE" sz="1900" dirty="0" err="1"/>
              <a:t>Thurm</a:t>
            </a:r>
            <a:r>
              <a:rPr lang="de-DE" sz="1900" dirty="0"/>
              <a:t>, F. und </a:t>
            </a:r>
            <a:r>
              <a:rPr lang="de-DE" sz="1900" dirty="0" err="1"/>
              <a:t>Venohr</a:t>
            </a:r>
            <a:r>
              <a:rPr lang="de-DE" sz="1900" dirty="0"/>
              <a:t>, S. (2017): </a:t>
            </a:r>
            <a:r>
              <a:rPr lang="de-DE" sz="1900" i="1" dirty="0"/>
              <a:t>Wozu der ganze Stress?</a:t>
            </a:r>
            <a:r>
              <a:rPr lang="de-DE" sz="1900" dirty="0"/>
              <a:t>. URL: </a:t>
            </a:r>
            <a:r>
              <a:rPr lang="de-DE" sz="1900" dirty="0">
                <a:hlinkClick r:id="rId4"/>
              </a:rPr>
              <a:t>https://www.zeit.de/2017/04/familie-vereinbarkeit-beruf-gehalt-dienstleister</a:t>
            </a:r>
            <a:r>
              <a:rPr lang="de-DE" sz="1900" dirty="0"/>
              <a:t>, 07.05.2020. </a:t>
            </a:r>
          </a:p>
          <a:p>
            <a:pPr marL="0" indent="0">
              <a:buNone/>
            </a:pPr>
            <a:r>
              <a:rPr lang="de-DE" sz="1900" dirty="0"/>
              <a:t>Taylor, Harriet: </a:t>
            </a:r>
            <a:r>
              <a:rPr lang="de-DE" sz="1900" i="1" dirty="0"/>
              <a:t>Über Frauenemanzipation.</a:t>
            </a:r>
            <a:endParaRPr lang="de-DE" sz="1900" dirty="0"/>
          </a:p>
          <a:p>
            <a:pPr marL="0" indent="0">
              <a:buNone/>
            </a:pPr>
            <a:r>
              <a:rPr lang="de-DE" sz="1900" dirty="0"/>
              <a:t>World </a:t>
            </a:r>
            <a:r>
              <a:rPr lang="de-DE" sz="1900" dirty="0" err="1"/>
              <a:t>Economic</a:t>
            </a:r>
            <a:r>
              <a:rPr lang="de-DE" sz="1900" dirty="0"/>
              <a:t> Forum (2019): </a:t>
            </a:r>
            <a:r>
              <a:rPr lang="de-DE" sz="1900" i="1" dirty="0"/>
              <a:t>Global Gender Gap Report 2020. </a:t>
            </a:r>
            <a:r>
              <a:rPr lang="de-DE" sz="1900" dirty="0"/>
              <a:t>Genf.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6C6375-8D40-4C44-A1A3-441E3877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5528" y="6382512"/>
            <a:ext cx="6757416" cy="320040"/>
          </a:xfrm>
        </p:spPr>
        <p:txBody>
          <a:bodyPr>
            <a:normAutofit/>
          </a:bodyPr>
          <a:lstStyle/>
          <a:p>
            <a:pPr algn="l"/>
            <a:endParaRPr lang="de-DE" sz="1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A1060F-BFC7-6347-9ABF-D79668CC6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3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83"/>
    </mc:Choice>
    <mc:Fallback>
      <p:transition spd="slow" advTm="16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A67A38-659D-D347-84D6-831651DC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accent1"/>
                </a:solidFill>
              </a:rPr>
              <a:t>Einführung und Motivation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888BA-4BBE-8A47-BF5F-25F37FB9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r>
              <a:rPr lang="de-DE" sz="2200"/>
              <a:t>Aktualität des Themas [1]</a:t>
            </a:r>
          </a:p>
          <a:p>
            <a:pPr lvl="1">
              <a:buFont typeface=".Apple Color Emoji UI"/>
              <a:buChar char="➡️"/>
            </a:pPr>
            <a:r>
              <a:rPr lang="de-DE" sz="2200"/>
              <a:t> Diskussionsgegenstand</a:t>
            </a:r>
          </a:p>
          <a:p>
            <a:r>
              <a:rPr lang="de-DE" sz="2200"/>
              <a:t>Gleichberechtigung der Geschlechter als lebensweltliches Thema [2]</a:t>
            </a:r>
          </a:p>
          <a:p>
            <a:pPr lvl="1">
              <a:buFont typeface=".Apple Color Emoji UI"/>
              <a:buChar char="➡️"/>
            </a:pPr>
            <a:r>
              <a:rPr lang="de-DE" sz="2200"/>
              <a:t> Umweltbezug</a:t>
            </a:r>
          </a:p>
          <a:p>
            <a:endParaRPr lang="de-DE" sz="2200"/>
          </a:p>
          <a:p>
            <a:endParaRPr lang="de-DE" sz="2200"/>
          </a:p>
          <a:p>
            <a:endParaRPr lang="de-DE" sz="220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D075C9-32A5-8248-8996-916FB22E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5863771"/>
            <a:ext cx="6227064" cy="683333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1100" dirty="0"/>
              <a:t>[1] World </a:t>
            </a:r>
            <a:r>
              <a:rPr lang="de-DE" sz="1100" dirty="0" err="1"/>
              <a:t>Economic</a:t>
            </a:r>
            <a:r>
              <a:rPr lang="de-DE" sz="1100" dirty="0"/>
              <a:t> Forum (2019): </a:t>
            </a:r>
            <a:r>
              <a:rPr lang="de-DE" sz="1100" i="1" dirty="0"/>
              <a:t>Global Gender Gap Report 2020. </a:t>
            </a:r>
            <a:r>
              <a:rPr lang="de-DE" sz="1100" dirty="0"/>
              <a:t>Genf. 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1100" dirty="0"/>
              <a:t>[2] </a:t>
            </a:r>
            <a:r>
              <a:rPr lang="de-DE" sz="1100" dirty="0" err="1"/>
              <a:t>Rudzio</a:t>
            </a:r>
            <a:r>
              <a:rPr lang="de-DE" sz="1100" dirty="0"/>
              <a:t>, K., Schwarze, T., </a:t>
            </a:r>
            <a:r>
              <a:rPr lang="de-DE" sz="1100" dirty="0" err="1"/>
              <a:t>Thurm</a:t>
            </a:r>
            <a:r>
              <a:rPr lang="de-DE" sz="1100" dirty="0"/>
              <a:t>, F. und </a:t>
            </a:r>
            <a:r>
              <a:rPr lang="de-DE" sz="1100" dirty="0" err="1"/>
              <a:t>Venohr</a:t>
            </a:r>
            <a:r>
              <a:rPr lang="de-DE" sz="1100" dirty="0"/>
              <a:t>, S. (2017): </a:t>
            </a:r>
            <a:r>
              <a:rPr lang="de-DE" sz="1100" i="1" dirty="0"/>
              <a:t>Wozu der ganze Stress?</a:t>
            </a:r>
            <a:r>
              <a:rPr lang="de-DE" sz="1100" dirty="0"/>
              <a:t>. URL: </a:t>
            </a:r>
            <a:r>
              <a:rPr lang="de-DE" sz="1100" dirty="0">
                <a:hlinkClick r:id="rId4"/>
              </a:rPr>
              <a:t>https://www.zeit.de/2017/04/familie-vereinbarkeit-beruf-gehalt-dienstleister</a:t>
            </a:r>
            <a:r>
              <a:rPr lang="de-DE" sz="1100" dirty="0"/>
              <a:t>, 07.05.2020.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6B2D1A-D03D-104E-BFAA-678A9AC09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07"/>
    </mc:Choice>
    <mc:Fallback>
      <p:transition spd="slow" advTm="4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2A9E-8960-DD40-9946-036D3B7E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E93AC-03A5-7E45-ACEC-4526ED7D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Einleitung und Motivation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Themenfindung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den Kernlehrplan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eine Unterrichtsreihe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Aufbau des Unterrichtsvorhabens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Lernziele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Kompetenzen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Unterrichtsverlauf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34BE5-BC85-6347-8E64-2474814D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/>
            <a:endParaRPr lang="de-DE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FA3CB4BF-561E-4D83-A8A6-173AF35E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481211-6451-784F-B634-AFC9D5AF1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"/>
    </mc:Choice>
    <mc:Fallback>
      <p:transition spd="slow" advTm="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007B13-93AA-EA47-A688-B1B424FF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accent1"/>
                </a:solidFill>
              </a:rPr>
              <a:t>Themenfindung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1EA591-0155-304A-9823-82EADDB3B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/>
              <a:t>Schritt 1: Kerninhalte des Textes</a:t>
            </a:r>
          </a:p>
          <a:p>
            <a:pPr marL="981075" indent="-246063"/>
            <a:r>
              <a:rPr lang="de-DE" sz="2200" dirty="0"/>
              <a:t>Emanzipation der Frau in</a:t>
            </a:r>
          </a:p>
          <a:p>
            <a:pPr marL="1438275" lvl="1" indent="-246063"/>
            <a:r>
              <a:rPr lang="de-DE" sz="2200" dirty="0"/>
              <a:t>Recht und Gesetz (allg.)</a:t>
            </a:r>
          </a:p>
          <a:p>
            <a:pPr marL="1438275" lvl="1" indent="-246063"/>
            <a:r>
              <a:rPr lang="de-DE" sz="2200" dirty="0"/>
              <a:t>Bildung</a:t>
            </a:r>
          </a:p>
          <a:p>
            <a:pPr marL="1438275" lvl="1" indent="-246063"/>
            <a:r>
              <a:rPr lang="de-DE" sz="2200" dirty="0"/>
              <a:t>Wirtschaft</a:t>
            </a:r>
          </a:p>
          <a:p>
            <a:pPr marL="1438275" lvl="1" indent="-246063"/>
            <a:r>
              <a:rPr lang="de-DE" sz="2200" dirty="0"/>
              <a:t>Wahlrecht</a:t>
            </a:r>
          </a:p>
          <a:p>
            <a:pPr marL="981075" indent="-246063"/>
            <a:r>
              <a:rPr lang="de-DE" sz="2200" i="1" dirty="0"/>
              <a:t>Zusammenhang: Bildung und Arbeit (wirtschaftliche Rolle)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71FB00-1880-3449-8D99-72FA756C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/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2948D0-A4F7-A44A-8110-4D3A3B63D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2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6"/>
    </mc:Choice>
    <mc:Fallback>
      <p:transition spd="slow" advTm="4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44A668-D4BD-3042-8ABC-AD07531E5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 dirty="0">
                <a:solidFill>
                  <a:schemeClr val="accent1"/>
                </a:solidFill>
              </a:rPr>
              <a:t>Themenfindung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BC7DB5-1481-0F47-A586-F6C8102FA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2200" dirty="0"/>
              <a:t>Schritt 2: Setzen des inhaltlichen Fokus</a:t>
            </a:r>
          </a:p>
          <a:p>
            <a:pPr marL="1023938" indent="-317500"/>
            <a:r>
              <a:rPr lang="de-DE" sz="2200" dirty="0"/>
              <a:t>Frauenrolle in der Wirtschaft</a:t>
            </a:r>
          </a:p>
          <a:p>
            <a:pPr marL="1481138" lvl="1" indent="-317500"/>
            <a:r>
              <a:rPr lang="de-DE" sz="2200" dirty="0"/>
              <a:t>Gegebenheiten:</a:t>
            </a:r>
          </a:p>
          <a:p>
            <a:pPr marL="1938338" lvl="2" indent="-317500"/>
            <a:r>
              <a:rPr lang="de-DE" sz="2200" dirty="0"/>
              <a:t>Welche Rolle wird den Frauen zugeschrieben?</a:t>
            </a:r>
          </a:p>
          <a:p>
            <a:pPr marL="1938338" lvl="2" indent="-317500"/>
            <a:r>
              <a:rPr lang="de-DE" sz="2200" dirty="0"/>
              <a:t>Warum wird diese den Frauen zugeschrieben?</a:t>
            </a:r>
          </a:p>
          <a:p>
            <a:pPr marL="1481138" lvl="1" indent="-317500"/>
            <a:r>
              <a:rPr lang="de-DE" sz="2200" dirty="0"/>
              <a:t>Forderungen:</a:t>
            </a:r>
          </a:p>
          <a:p>
            <a:pPr marL="1938338" lvl="2" indent="-317500"/>
            <a:r>
              <a:rPr lang="de-DE" sz="2200" dirty="0"/>
              <a:t>Wie soll die ungleiche Behandlung abgebaut werden?</a:t>
            </a:r>
          </a:p>
          <a:p>
            <a:pPr marL="14288" lvl="2" indent="0">
              <a:buNone/>
            </a:pPr>
            <a:r>
              <a:rPr lang="de-DE" sz="2200" b="1" dirty="0"/>
              <a:t>FOKUS: Argumente für und gegen die Emanzipation der Frau in der Wirtschaft </a:t>
            </a:r>
          </a:p>
          <a:p>
            <a:pPr marL="1481138" lvl="1" indent="-317500"/>
            <a:endParaRPr lang="de-DE" sz="2200" dirty="0"/>
          </a:p>
          <a:p>
            <a:endParaRPr lang="de-DE" sz="2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A1D3B9-2990-1B49-A35F-78BDCBE06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rmAutofit/>
          </a:bodyPr>
          <a:lstStyle/>
          <a:p>
            <a:pPr algn="l"/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427234-622C-E246-AE67-75F25576A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0"/>
    </mc:Choice>
    <mc:Fallback>
      <p:transition spd="slow" advTm="4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2A9E-8960-DD40-9946-036D3B7E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E93AC-03A5-7E45-ACEC-4526ED7D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Einleitung und Motivation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Themenfindung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den Kernlehrplan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eine Unterrichtsreihe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Aufbau des Unterrichtsvorhabens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Lernziele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Kompetenzen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Unterrichtsverlauf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34BE5-BC85-6347-8E64-2474814D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/>
            <a:endParaRPr lang="de-DE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FA3CB4BF-561E-4D83-A8A6-173AF35E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98486B-5647-6842-9364-E4F79567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5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6"/>
    </mc:Choice>
    <mc:Fallback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4A3646-77FE-4862-96CE-45260829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FA249-9C10-48B9-9F72-1F333D8A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36894FA-6F9A-4863-AEC5-B734F422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103C0B-E1BF-4BF0-9605-7426160F9E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96B9AB-146B-42B0-B1F4-7EF69C521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0B8CEE20-F67A-4CFC-88F1-4C942EB6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B823E68-E880-4A79-82AD-6088E1DEA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90FFE78-151B-4C6F-893F-683270602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A2B9B53-0432-42A0-ACC1-23CCDB118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142954D5-E17A-4C4B-B575-9D2BE72C6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2317E4B1-5573-4066-895C-2FB759804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EBA723B4-613D-41FA-93E8-94173C930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693AEC-A60D-40B1-87B3-1EF30A56D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0EFB57B1-129C-4CA5-9513-29226043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AC89A1FD-35E1-4574-A439-61C20F457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D55D1DF-59D8-4B47-87C4-FB3A82689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99FF32E-3548-4B4D-894E-B3A06C12A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005D0D4-EFA9-4355-BA9B-A7B46F941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6350B02F-5937-44B9-83F4-9C970BE963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F21A245F-C10F-495E-BD0E-CE576C7F0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F524856-7B56-403B-B504-044710FD5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E6D29BC-894B-4228-9F3F-92037EA3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E03B2DC6-DF02-45CB-AC7C-6EBBD359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00D0C16-8549-4373-8B7C-3555082CE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664" y="0"/>
            <a:ext cx="10268336" cy="68692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54266B-AA59-2F4A-9819-1AB532A5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360" y="841248"/>
            <a:ext cx="6227064" cy="1234440"/>
          </a:xfrm>
        </p:spPr>
        <p:txBody>
          <a:bodyPr anchor="t">
            <a:normAutofit/>
          </a:bodyPr>
          <a:lstStyle/>
          <a:p>
            <a:r>
              <a:rPr lang="de-DE" sz="4000">
                <a:solidFill>
                  <a:schemeClr val="accent1"/>
                </a:solidFill>
              </a:rPr>
              <a:t>Einordnung in den Kernlehrplan [1]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C7341777-0F86-4E1E-A07F-2076F00D0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797903" y="954813"/>
            <a:ext cx="300774" cy="2592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4100B1-1BE2-B943-9494-9C6180709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2249424"/>
            <a:ext cx="6227064" cy="3803904"/>
          </a:xfrm>
        </p:spPr>
        <p:txBody>
          <a:bodyPr>
            <a:normAutofit/>
          </a:bodyPr>
          <a:lstStyle/>
          <a:p>
            <a:r>
              <a:rPr lang="de-DE" sz="2200" dirty="0"/>
              <a:t>Komplexität des Themas</a:t>
            </a:r>
          </a:p>
          <a:p>
            <a:r>
              <a:rPr lang="de-DE" sz="2200" dirty="0"/>
              <a:t>Umfang des nötigen Vorwissens</a:t>
            </a:r>
          </a:p>
          <a:p>
            <a:endParaRPr lang="de-DE" sz="2200" dirty="0"/>
          </a:p>
          <a:p>
            <a:r>
              <a:rPr lang="de-DE" sz="2200" dirty="0"/>
              <a:t>Emanzipation der Frauen in der Wirtschaft</a:t>
            </a:r>
          </a:p>
          <a:p>
            <a:pPr lvl="1"/>
            <a:r>
              <a:rPr lang="de-DE" sz="2200" dirty="0"/>
              <a:t>Fragenkreis 4: Die Frage nach Recht, Staat und Wirtschaft</a:t>
            </a:r>
          </a:p>
          <a:p>
            <a:pPr lvl="2"/>
            <a:r>
              <a:rPr lang="de-DE" sz="2200" dirty="0"/>
              <a:t>Arbeits-/Wirtschaftswelt</a:t>
            </a:r>
          </a:p>
          <a:p>
            <a:pPr lvl="1"/>
            <a:r>
              <a:rPr lang="de-DE" sz="2200" dirty="0"/>
              <a:t>Fragenkreis 2: Die Frage nach dem Anderen</a:t>
            </a:r>
          </a:p>
          <a:p>
            <a:pPr lvl="2"/>
            <a:r>
              <a:rPr lang="de-DE" sz="2200" dirty="0"/>
              <a:t>Rollen- und Gruppenverhalten</a:t>
            </a:r>
          </a:p>
          <a:p>
            <a:pPr lvl="1"/>
            <a:endParaRPr lang="de-DE" sz="2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C7B4BD-8559-A647-BB00-5DA140D9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227064"/>
            <a:ext cx="6227064" cy="32004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de-DE" sz="1100"/>
              <a:t>[1] Ministerium für Schule und Weiterbildung des Landes Nordrhein-Westfalen (2008): </a:t>
            </a:r>
            <a:r>
              <a:rPr lang="de-DE" sz="1100" i="1"/>
              <a:t>Kernlehrplan Sekundarstufe I in Nordrhein-Westfalen Praktische Philosophie.</a:t>
            </a:r>
            <a:r>
              <a:rPr lang="de-DE" sz="1100"/>
              <a:t> 1. Auflage. Frechen: Ritterbach Verlag.</a:t>
            </a:r>
          </a:p>
        </p:txBody>
      </p:sp>
      <p:sp>
        <p:nvSpPr>
          <p:cNvPr id="5" name="Legende mit Pfeil nach rechts 4">
            <a:extLst>
              <a:ext uri="{FF2B5EF4-FFF2-40B4-BE49-F238E27FC236}">
                <a16:creationId xmlns:a16="http://schemas.microsoft.com/office/drawing/2014/main" id="{D8268ECA-AAEF-EF41-AB58-19E1F1ACCAAA}"/>
              </a:ext>
            </a:extLst>
          </p:cNvPr>
          <p:cNvSpPr/>
          <p:nvPr/>
        </p:nvSpPr>
        <p:spPr>
          <a:xfrm>
            <a:off x="7110805" y="2249425"/>
            <a:ext cx="720762" cy="77347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20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4A86AEA-4376-E543-8657-AFFDF3F279BC}"/>
              </a:ext>
            </a:extLst>
          </p:cNvPr>
          <p:cNvSpPr txBox="1"/>
          <p:nvPr/>
        </p:nvSpPr>
        <p:spPr>
          <a:xfrm>
            <a:off x="8229600" y="2451496"/>
            <a:ext cx="241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Jahrgangsstufe 9/10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166DDB-C653-4149-864F-889F7045F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8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7"/>
    </mc:Choice>
    <mc:Fallback>
      <p:transition spd="slow" advTm="3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2A9E-8960-DD40-9946-036D3B7EE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4E93AC-03A5-7E45-ACEC-4526ED7D7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400" dirty="0"/>
              <a:t>Einleitung und Motivation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Themenfindung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den Kernlehrplan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Einordnung in eine Unterrichtsreihe</a:t>
            </a:r>
          </a:p>
          <a:p>
            <a:pPr marL="514350" indent="-514350">
              <a:buFont typeface="+mj-lt"/>
              <a:buAutoNum type="arabicPeriod"/>
            </a:pPr>
            <a:r>
              <a:rPr lang="de-DE" sz="2400" dirty="0"/>
              <a:t>Aufbau des Unterrichtsvorhabens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Lernziele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Kompetenzen</a:t>
            </a:r>
          </a:p>
          <a:p>
            <a:pPr marL="971550" lvl="1" indent="-514350">
              <a:buFont typeface="+mj-lt"/>
              <a:buAutoNum type="arabicPeriod"/>
            </a:pPr>
            <a:r>
              <a:rPr lang="de-DE" dirty="0"/>
              <a:t>Unterrichtsverlauf</a:t>
            </a:r>
          </a:p>
          <a:p>
            <a:pPr marL="0" indent="0">
              <a:buNone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34BE5-BC85-6347-8E64-2474814D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3859" y="6356350"/>
            <a:ext cx="4894169" cy="365125"/>
          </a:xfrm>
        </p:spPr>
        <p:txBody>
          <a:bodyPr>
            <a:normAutofit/>
          </a:bodyPr>
          <a:lstStyle/>
          <a:p>
            <a:pPr algn="l"/>
            <a:endParaRPr lang="de-DE" sz="105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>
            <a:extLst>
              <a:ext uri="{FF2B5EF4-FFF2-40B4-BE49-F238E27FC236}">
                <a16:creationId xmlns:a16="http://schemas.microsoft.com/office/drawing/2014/main" id="{FA3CB4BF-561E-4D83-A8A6-173AF35E7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BB087A-E41F-F946-80B6-A57B56D5F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3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1264</Words>
  <Application>Microsoft Macintosh PowerPoint</Application>
  <PresentationFormat>Breitbild</PresentationFormat>
  <Paragraphs>190</Paragraphs>
  <Slides>24</Slides>
  <Notes>0</Notes>
  <HiddenSlides>0</HiddenSlides>
  <MMClips>24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.Apple Color Emoji UI</vt:lpstr>
      <vt:lpstr>Arial</vt:lpstr>
      <vt:lpstr>Calibri</vt:lpstr>
      <vt:lpstr>Calibri Light</vt:lpstr>
      <vt:lpstr>Wingdings</vt:lpstr>
      <vt:lpstr>Office</vt:lpstr>
      <vt:lpstr>Frauen als Teil der Wirtschaft</vt:lpstr>
      <vt:lpstr>Inhaltsverzeichnis</vt:lpstr>
      <vt:lpstr>Einführung und Motivation</vt:lpstr>
      <vt:lpstr>Inhaltsverzeichnis</vt:lpstr>
      <vt:lpstr>Themenfindung</vt:lpstr>
      <vt:lpstr>Themenfindung</vt:lpstr>
      <vt:lpstr>Inhaltsverzeichnis</vt:lpstr>
      <vt:lpstr>Einordnung in den Kernlehrplan [1]</vt:lpstr>
      <vt:lpstr>Inhaltsverzeichnis</vt:lpstr>
      <vt:lpstr>Einordnung in eine Unterrichtsreihe</vt:lpstr>
      <vt:lpstr>Inhaltsverzeichnis</vt:lpstr>
      <vt:lpstr>Aufbau des Unterrichtsvorhabens</vt:lpstr>
      <vt:lpstr>Aufbau des Unterrichtsvorhabens</vt:lpstr>
      <vt:lpstr>Aufbau des Unterrichtsvorhabens</vt:lpstr>
      <vt:lpstr>Aufbau des Unterrichtsvorhabens</vt:lpstr>
      <vt:lpstr>Phase 1: Im Lernkontext ankommen</vt:lpstr>
      <vt:lpstr>Phase 2: Vorwissen aktivieren</vt:lpstr>
      <vt:lpstr>Phase 3: Lernprodukte erstellen</vt:lpstr>
      <vt:lpstr>Phase 3: Lernprodukte erstellen</vt:lpstr>
      <vt:lpstr>Phase 3: Lernprodukte erstellen</vt:lpstr>
      <vt:lpstr>Phase 4: Lernprodukte diskutieren</vt:lpstr>
      <vt:lpstr>Phase 5: Sichern und Vernetzen</vt:lpstr>
      <vt:lpstr>Phase 6: Anwenden und Üben</vt:lpstr>
      <vt:lpstr>Quellenverzeichnis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Frauen als Teil der Wirtschaft</dc:title>
  <dc:creator>Dorian Weiß</dc:creator>
  <cp:lastModifiedBy>Dorian Weiß</cp:lastModifiedBy>
  <cp:revision>6</cp:revision>
  <dcterms:created xsi:type="dcterms:W3CDTF">2020-05-07T09:57:29Z</dcterms:created>
  <dcterms:modified xsi:type="dcterms:W3CDTF">2020-05-07T11:03:24Z</dcterms:modified>
</cp:coreProperties>
</file>