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07" r:id="rId2"/>
    <p:sldId id="415" r:id="rId3"/>
    <p:sldId id="479" r:id="rId4"/>
    <p:sldId id="474" r:id="rId5"/>
    <p:sldId id="473" r:id="rId6"/>
    <p:sldId id="491" r:id="rId7"/>
    <p:sldId id="406" r:id="rId8"/>
    <p:sldId id="407" r:id="rId9"/>
    <p:sldId id="409" r:id="rId10"/>
    <p:sldId id="410" r:id="rId11"/>
    <p:sldId id="506" r:id="rId12"/>
    <p:sldId id="515" r:id="rId13"/>
    <p:sldId id="517" r:id="rId14"/>
    <p:sldId id="518" r:id="rId15"/>
  </p:sldIdLst>
  <p:sldSz cx="9144000" cy="5143500" type="screen16x9"/>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37" autoAdjust="0"/>
    <p:restoredTop sz="80271" autoAdjust="0"/>
  </p:normalViewPr>
  <p:slideViewPr>
    <p:cSldViewPr>
      <p:cViewPr>
        <p:scale>
          <a:sx n="121" d="100"/>
          <a:sy n="121" d="100"/>
        </p:scale>
        <p:origin x="752" y="176"/>
      </p:cViewPr>
      <p:guideLst>
        <p:guide orient="horz" pos="1620"/>
        <p:guide pos="2880"/>
      </p:guideLst>
    </p:cSldViewPr>
  </p:slideViewPr>
  <p:notesTextViewPr>
    <p:cViewPr>
      <p:scale>
        <a:sx n="1" d="1"/>
        <a:sy n="1" d="1"/>
      </p:scale>
      <p:origin x="0" y="0"/>
    </p:cViewPr>
  </p:notesTextViewPr>
  <p:sorterViewPr>
    <p:cViewPr>
      <p:scale>
        <a:sx n="100" d="100"/>
        <a:sy n="100" d="100"/>
      </p:scale>
      <p:origin x="0" y="-294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2D3B38BB-3204-4178-9697-0EE915D0096F}" type="datetimeFigureOut">
              <a:rPr lang="en-GB" smtClean="0"/>
              <a:t>05/08/2018</a:t>
            </a:fld>
            <a:endParaRPr lang="en-GB"/>
          </a:p>
        </p:txBody>
      </p:sp>
      <p:sp>
        <p:nvSpPr>
          <p:cNvPr id="4" name="Fußzeilenplatzhalt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98EE9760-C96D-4EF3-AB51-9DAC60C0A247}" type="slidenum">
              <a:rPr lang="en-GB" smtClean="0"/>
              <a:t>‹Nr.›</a:t>
            </a:fld>
            <a:endParaRPr lang="en-GB"/>
          </a:p>
        </p:txBody>
      </p:sp>
    </p:spTree>
    <p:extLst>
      <p:ext uri="{BB962C8B-B14F-4D97-AF65-F5344CB8AC3E}">
        <p14:creationId xmlns:p14="http://schemas.microsoft.com/office/powerpoint/2010/main" val="2526282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0E1D4DE3-21D4-499C-A42E-C2DF4478507E}" type="datetimeFigureOut">
              <a:rPr lang="en-GB" smtClean="0"/>
              <a:t>05/08/2018</a:t>
            </a:fld>
            <a:endParaRPr lang="en-GB"/>
          </a:p>
        </p:txBody>
      </p:sp>
      <p:sp>
        <p:nvSpPr>
          <p:cNvPr id="4" name="Folienbildplatzhalt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F12A55E8-C9CB-457C-AC35-2EA13E1E90B4}" type="slidenum">
              <a:rPr lang="en-GB" smtClean="0"/>
              <a:t>‹Nr.›</a:t>
            </a:fld>
            <a:endParaRPr lang="en-GB"/>
          </a:p>
        </p:txBody>
      </p:sp>
    </p:spTree>
    <p:extLst>
      <p:ext uri="{BB962C8B-B14F-4D97-AF65-F5344CB8AC3E}">
        <p14:creationId xmlns:p14="http://schemas.microsoft.com/office/powerpoint/2010/main" val="322992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F12A55E8-C9CB-457C-AC35-2EA13E1E90B4}" type="slidenum">
              <a:rPr lang="en-GB" smtClean="0"/>
              <a:t>11</a:t>
            </a:fld>
            <a:endParaRPr lang="en-GB"/>
          </a:p>
        </p:txBody>
      </p:sp>
    </p:spTree>
    <p:extLst>
      <p:ext uri="{BB962C8B-B14F-4D97-AF65-F5344CB8AC3E}">
        <p14:creationId xmlns:p14="http://schemas.microsoft.com/office/powerpoint/2010/main" val="205875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endParaRPr lang="en-US" dirty="0"/>
          </a:p>
        </p:txBody>
      </p:sp>
    </p:spTree>
    <p:extLst>
      <p:ext uri="{BB962C8B-B14F-4D97-AF65-F5344CB8AC3E}">
        <p14:creationId xmlns:p14="http://schemas.microsoft.com/office/powerpoint/2010/main" val="3464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Tree>
    <p:extLst>
      <p:ext uri="{BB962C8B-B14F-4D97-AF65-F5344CB8AC3E}">
        <p14:creationId xmlns:p14="http://schemas.microsoft.com/office/powerpoint/2010/main" val="396352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71814" y="1131590"/>
            <a:ext cx="2925962" cy="376783"/>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63888" y="1131590"/>
            <a:ext cx="5122912" cy="34630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571814" y="1563638"/>
            <a:ext cx="2908454" cy="30309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67944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634604"/>
            <a:ext cx="8229600" cy="857250"/>
          </a:xfrm>
          <a:prstGeom prst="rect">
            <a:avLst/>
          </a:prstGeom>
        </p:spPr>
        <p:txBody>
          <a:bodyPr vert="horz"/>
          <a:lstStyle/>
          <a:p>
            <a:r>
              <a:rPr lang="de-DE" dirty="0"/>
              <a:t>Mastertitelformat bearbeiten</a:t>
            </a:r>
          </a:p>
        </p:txBody>
      </p:sp>
      <p:sp>
        <p:nvSpPr>
          <p:cNvPr id="3" name="Inhaltsplatzhalter 2"/>
          <p:cNvSpPr>
            <a:spLocks noGrp="1"/>
          </p:cNvSpPr>
          <p:nvPr>
            <p:ph idx="1"/>
          </p:nvPr>
        </p:nvSpPr>
        <p:spPr>
          <a:xfrm>
            <a:off x="457200" y="1619251"/>
            <a:ext cx="8229600" cy="2975372"/>
          </a:xfrm>
          <a:prstGeom prst="rect">
            <a:avLst/>
          </a:prstGeom>
        </p:spPr>
        <p:txBody>
          <a:bodyPr vert="horz"/>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4141381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95536" y="905495"/>
            <a:ext cx="8229600" cy="85725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2067693"/>
            <a:ext cx="8229600" cy="252692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Grafik 7"/>
          <p:cNvPicPr>
            <a:picLocks noChangeAspect="1"/>
          </p:cNvPicPr>
          <p:nvPr userDrawn="1"/>
        </p:nvPicPr>
        <p:blipFill>
          <a:blip r:embed="rId6"/>
          <a:stretch>
            <a:fillRect/>
          </a:stretch>
        </p:blipFill>
        <p:spPr>
          <a:xfrm>
            <a:off x="173355" y="763561"/>
            <a:ext cx="8797290" cy="6097"/>
          </a:xfrm>
          <a:prstGeom prst="rect">
            <a:avLst/>
          </a:prstGeom>
        </p:spPr>
      </p:pic>
      <p:sp>
        <p:nvSpPr>
          <p:cNvPr id="13" name="Textfeld 12"/>
          <p:cNvSpPr txBox="1"/>
          <p:nvPr userDrawn="1"/>
        </p:nvSpPr>
        <p:spPr>
          <a:xfrm>
            <a:off x="5436096" y="298885"/>
            <a:ext cx="2808312" cy="415498"/>
          </a:xfrm>
          <a:prstGeom prst="rect">
            <a:avLst/>
          </a:prstGeom>
          <a:noFill/>
        </p:spPr>
        <p:txBody>
          <a:bodyPr wrap="square" rtlCol="0">
            <a:spAutoFit/>
          </a:bodyPr>
          <a:lstStyle/>
          <a:p>
            <a:pPr algn="r"/>
            <a:r>
              <a:rPr lang="de-DE" sz="1050" b="0">
                <a:latin typeface="Times New Roman" panose="02020603050405020304" pitchFamily="18" charset="0"/>
                <a:cs typeface="Times New Roman" panose="02020603050405020304" pitchFamily="18" charset="0"/>
              </a:rPr>
              <a:t>Prof.</a:t>
            </a:r>
            <a:r>
              <a:rPr lang="de-DE" sz="1050" b="0" baseline="0">
                <a:latin typeface="Times New Roman" panose="02020603050405020304" pitchFamily="18" charset="0"/>
                <a:cs typeface="Times New Roman" panose="02020603050405020304" pitchFamily="18" charset="0"/>
              </a:rPr>
              <a:t> Dr. </a:t>
            </a:r>
            <a:r>
              <a:rPr lang="de-DE" sz="1050" b="0">
                <a:latin typeface="Times New Roman" panose="02020603050405020304" pitchFamily="18" charset="0"/>
                <a:cs typeface="Times New Roman" panose="02020603050405020304" pitchFamily="18" charset="0"/>
              </a:rPr>
              <a:t>Ruth </a:t>
            </a:r>
            <a:r>
              <a:rPr lang="de-DE" sz="1050" b="0" err="1">
                <a:latin typeface="Times New Roman" panose="02020603050405020304" pitchFamily="18" charset="0"/>
                <a:cs typeface="Times New Roman" panose="02020603050405020304" pitchFamily="18" charset="0"/>
              </a:rPr>
              <a:t>Hagengruber</a:t>
            </a:r>
            <a:r>
              <a:rPr lang="de-DE" sz="1050" b="0">
                <a:latin typeface="Times New Roman" panose="02020603050405020304" pitchFamily="18" charset="0"/>
                <a:cs typeface="Times New Roman" panose="02020603050405020304" pitchFamily="18" charset="0"/>
              </a:rPr>
              <a:t> </a:t>
            </a:r>
            <a:r>
              <a:rPr lang="en-US" sz="1050">
                <a:latin typeface="Times New Roman" panose="02020603050405020304" pitchFamily="18" charset="0"/>
                <a:cs typeface="Times New Roman" panose="02020603050405020304" pitchFamily="18" charset="0"/>
              </a:rPr>
              <a:t>https://historyofwomenphilosophers.org/</a:t>
            </a:r>
          </a:p>
        </p:txBody>
      </p:sp>
      <p:pic>
        <p:nvPicPr>
          <p:cNvPr id="14" name="Grafik 13"/>
          <p:cNvPicPr>
            <a:picLocks noChangeAspect="1"/>
          </p:cNvPicPr>
          <p:nvPr userDrawn="1"/>
        </p:nvPicPr>
        <p:blipFill>
          <a:blip r:embed="rId7"/>
          <a:stretch>
            <a:fillRect/>
          </a:stretch>
        </p:blipFill>
        <p:spPr>
          <a:xfrm>
            <a:off x="200111" y="52697"/>
            <a:ext cx="1850449" cy="651566"/>
          </a:xfrm>
          <a:prstGeom prst="rect">
            <a:avLst/>
          </a:prstGeom>
        </p:spPr>
      </p:pic>
      <p:pic>
        <p:nvPicPr>
          <p:cNvPr id="15" name="Grafik 14"/>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316297" y="35763"/>
            <a:ext cx="617677" cy="700324"/>
          </a:xfrm>
          <a:prstGeom prst="rect">
            <a:avLst/>
          </a:prstGeom>
        </p:spPr>
      </p:pic>
    </p:spTree>
    <p:extLst>
      <p:ext uri="{BB962C8B-B14F-4D97-AF65-F5344CB8AC3E}">
        <p14:creationId xmlns:p14="http://schemas.microsoft.com/office/powerpoint/2010/main" val="588207134"/>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8" r:id="rId4"/>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1600" b="1" dirty="0" smtClean="0"/>
              <a:t>Welcome to the </a:t>
            </a:r>
            <a:r>
              <a:rPr lang="en-GB" sz="1600" b="1" dirty="0" err="1" smtClean="0"/>
              <a:t>Libori</a:t>
            </a:r>
            <a:r>
              <a:rPr lang="en-GB" sz="1600" b="1" dirty="0" smtClean="0"/>
              <a:t> Summer School 2018: Emilie Du </a:t>
            </a:r>
            <a:r>
              <a:rPr lang="en-GB" sz="1600" b="1" dirty="0" err="1" smtClean="0"/>
              <a:t>Ch</a:t>
            </a:r>
            <a:r>
              <a:rPr lang="de-DE" sz="1600" b="1" dirty="0" err="1" smtClean="0"/>
              <a:t>âtelet</a:t>
            </a:r>
            <a:r>
              <a:rPr lang="de-DE" sz="1600" b="1" dirty="0" smtClean="0"/>
              <a:t> </a:t>
            </a:r>
            <a:r>
              <a:rPr lang="de-DE" sz="1600" b="1" dirty="0" err="1" smtClean="0"/>
              <a:t>between</a:t>
            </a:r>
            <a:r>
              <a:rPr lang="de-DE" sz="1600" b="1" dirty="0" smtClean="0"/>
              <a:t> Leibniz </a:t>
            </a:r>
            <a:r>
              <a:rPr lang="de-DE" sz="1600" b="1" dirty="0" err="1" smtClean="0"/>
              <a:t>and</a:t>
            </a:r>
            <a:r>
              <a:rPr lang="de-DE" sz="1600" b="1" dirty="0" smtClean="0"/>
              <a:t> Kant. </a:t>
            </a:r>
            <a:endParaRPr lang="en-GB" sz="1600" b="1" dirty="0"/>
          </a:p>
        </p:txBody>
      </p:sp>
      <p:pic>
        <p:nvPicPr>
          <p:cNvPr id="3" name="Bild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38" y="1635646"/>
            <a:ext cx="8225198" cy="5143500"/>
          </a:xfrm>
          <a:prstGeom prst="rect">
            <a:avLst/>
          </a:prstGeom>
        </p:spPr>
      </p:pic>
    </p:spTree>
    <p:extLst>
      <p:ext uri="{BB962C8B-B14F-4D97-AF65-F5344CB8AC3E}">
        <p14:creationId xmlns:p14="http://schemas.microsoft.com/office/powerpoint/2010/main" val="1674619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4E7CBF5-4172-8043-906D-54F3315B6185}"/>
              </a:ext>
            </a:extLst>
          </p:cNvPr>
          <p:cNvSpPr>
            <a:spLocks noGrp="1"/>
          </p:cNvSpPr>
          <p:nvPr>
            <p:ph type="title"/>
          </p:nvPr>
        </p:nvSpPr>
        <p:spPr/>
        <p:txBody>
          <a:bodyPr/>
          <a:lstStyle/>
          <a:p>
            <a:r>
              <a:rPr lang="de-DE"/>
              <a:t> </a:t>
            </a:r>
          </a:p>
        </p:txBody>
      </p:sp>
      <p:sp>
        <p:nvSpPr>
          <p:cNvPr id="3" name="Inhaltsplatzhalter 2">
            <a:extLst>
              <a:ext uri="{FF2B5EF4-FFF2-40B4-BE49-F238E27FC236}">
                <a16:creationId xmlns="" xmlns:a16="http://schemas.microsoft.com/office/drawing/2014/main" id="{AB412907-0067-B449-8823-AC1F107D0179}"/>
              </a:ext>
            </a:extLst>
          </p:cNvPr>
          <p:cNvSpPr>
            <a:spLocks noGrp="1"/>
          </p:cNvSpPr>
          <p:nvPr>
            <p:ph idx="1"/>
          </p:nvPr>
        </p:nvSpPr>
        <p:spPr/>
        <p:txBody>
          <a:bodyPr>
            <a:noAutofit/>
          </a:bodyPr>
          <a:lstStyle/>
          <a:p>
            <a:pPr marL="0" indent="0">
              <a:buNone/>
            </a:pPr>
            <a:r>
              <a:rPr lang="en-GB" sz="2400" dirty="0"/>
              <a:t>And it is infinitely</a:t>
            </a:r>
            <a:r>
              <a:rPr lang="de-DE" sz="2400" dirty="0"/>
              <a:t> </a:t>
            </a:r>
            <a:r>
              <a:rPr lang="en-GB" sz="2400" dirty="0"/>
              <a:t>important to make a distinction between the image, that originates in us from the confusion of an</a:t>
            </a:r>
            <a:endParaRPr lang="de-DE" sz="2400" dirty="0"/>
          </a:p>
          <a:p>
            <a:pPr marL="0" indent="0">
              <a:buNone/>
            </a:pPr>
            <a:r>
              <a:rPr lang="en-GB" sz="2400" dirty="0"/>
              <a:t>infinity of things that we do not distinguish, and the reality of these things; for this is often very</a:t>
            </a:r>
            <a:r>
              <a:rPr lang="de-DE" sz="2400" dirty="0"/>
              <a:t> </a:t>
            </a:r>
            <a:r>
              <a:rPr lang="en-GB" sz="2400" dirty="0"/>
              <a:t>different, and it is in paying attention to this distinction that we are able to penetrate to the origin of the</a:t>
            </a:r>
            <a:r>
              <a:rPr lang="de-DE" sz="2400" dirty="0"/>
              <a:t> </a:t>
            </a:r>
            <a:r>
              <a:rPr lang="fr-FR" sz="2400" dirty="0" err="1" smtClean="0"/>
              <a:t>Phenomenon</a:t>
            </a:r>
            <a:r>
              <a:rPr lang="fr-FR" sz="2400" dirty="0" smtClean="0"/>
              <a:t>.</a:t>
            </a:r>
            <a:endParaRPr lang="de-DE" sz="2400" dirty="0"/>
          </a:p>
        </p:txBody>
      </p:sp>
    </p:spTree>
    <p:extLst>
      <p:ext uri="{BB962C8B-B14F-4D97-AF65-F5344CB8AC3E}">
        <p14:creationId xmlns:p14="http://schemas.microsoft.com/office/powerpoint/2010/main" val="248978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endParaRPr lang="en-GB" sz="3200" dirty="0"/>
          </a:p>
        </p:txBody>
      </p:sp>
      <p:sp>
        <p:nvSpPr>
          <p:cNvPr id="3" name="Inhaltsplatzhalt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smtClean="0"/>
              <a:t>“our mind thus has the power of forming, by abstraction, imaginary Beings that contain only the determinations we want to examine … </a:t>
            </a:r>
            <a:r>
              <a:rPr lang="en-GB" dirty="0" smtClean="0"/>
              <a:t>DuC § </a:t>
            </a:r>
            <a:r>
              <a:rPr lang="en-GB" dirty="0" smtClean="0"/>
              <a:t>86</a:t>
            </a:r>
            <a:endParaRPr lang="en-GB" dirty="0"/>
          </a:p>
        </p:txBody>
      </p:sp>
    </p:spTree>
    <p:extLst>
      <p:ext uri="{BB962C8B-B14F-4D97-AF65-F5344CB8AC3E}">
        <p14:creationId xmlns:p14="http://schemas.microsoft.com/office/powerpoint/2010/main" val="155237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en-GB" dirty="0"/>
          </a:p>
        </p:txBody>
      </p:sp>
      <p:sp>
        <p:nvSpPr>
          <p:cNvPr id="3" name="Inhaltsplatzhalt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smtClean="0"/>
              <a:t>“with a little attention we see that all of these alleged properties, as well as the Being in which we suppose them to exist, have no reality but in the abstractions of our mind, and that nothing like this idea does or can exist” DuC § 85 B</a:t>
            </a:r>
            <a:endParaRPr lang="en-GB" dirty="0"/>
          </a:p>
        </p:txBody>
      </p:sp>
    </p:spTree>
    <p:extLst>
      <p:ext uri="{BB962C8B-B14F-4D97-AF65-F5344CB8AC3E}">
        <p14:creationId xmlns:p14="http://schemas.microsoft.com/office/powerpoint/2010/main" val="86349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dirty="0"/>
          </a:p>
        </p:txBody>
      </p:sp>
      <p:sp>
        <p:nvSpPr>
          <p:cNvPr id="3" name="Inhaltsplatzhalter 2"/>
          <p:cNvSpPr>
            <a:spLocks noGrp="1"/>
          </p:cNvSpPr>
          <p:nvPr>
            <p:ph idx="1"/>
          </p:nvPr>
        </p:nvSpPr>
        <p:spPr>
          <a:xfrm>
            <a:off x="457200" y="1635646"/>
            <a:ext cx="8229600" cy="2975372"/>
          </a:xfrm>
        </p:spPr>
        <p:txBody>
          <a:bodyPr>
            <a:normAutofit/>
          </a:bodyPr>
          <a:lstStyle/>
          <a:p>
            <a:pPr marL="0" indent="0">
              <a:buNone/>
            </a:pPr>
            <a:r>
              <a:rPr lang="en-GB" dirty="0"/>
              <a:t>I hope you see that these </a:t>
            </a:r>
            <a:r>
              <a:rPr lang="en-GB" dirty="0" smtClean="0"/>
              <a:t>conclusions </a:t>
            </a:r>
            <a:r>
              <a:rPr lang="en-GB" dirty="0" smtClean="0"/>
              <a:t>are </a:t>
            </a:r>
            <a:r>
              <a:rPr lang="en-GB" dirty="0"/>
              <a:t>based on </a:t>
            </a:r>
            <a:r>
              <a:rPr lang="en-GB" dirty="0" smtClean="0"/>
              <a:t>assumptions that </a:t>
            </a:r>
            <a:r>
              <a:rPr lang="en-GB" dirty="0"/>
              <a:t>I have destroyed, since I have shown that the properties of the </a:t>
            </a:r>
            <a:r>
              <a:rPr lang="en-GB" dirty="0" smtClean="0"/>
              <a:t>empty space are </a:t>
            </a:r>
            <a:r>
              <a:rPr lang="en-GB" dirty="0"/>
              <a:t>built only on the abstractions of the mind! </a:t>
            </a:r>
            <a:r>
              <a:rPr lang="en-GB" dirty="0" smtClean="0"/>
              <a:t>DUC 1742 § 85 (RH) </a:t>
            </a:r>
            <a:endParaRPr lang="en-GB" dirty="0"/>
          </a:p>
        </p:txBody>
      </p:sp>
    </p:spTree>
    <p:extLst>
      <p:ext uri="{BB962C8B-B14F-4D97-AF65-F5344CB8AC3E}">
        <p14:creationId xmlns:p14="http://schemas.microsoft.com/office/powerpoint/2010/main" val="22597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Good Bye LSS 2018</a:t>
            </a:r>
            <a:endParaRPr lang="en-GB" dirty="0"/>
          </a:p>
        </p:txBody>
      </p:sp>
      <p:pic>
        <p:nvPicPr>
          <p:cNvPr id="3" name="Bild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38" y="1635646"/>
            <a:ext cx="8225198" cy="5143500"/>
          </a:xfrm>
          <a:prstGeom prst="rect">
            <a:avLst/>
          </a:prstGeom>
        </p:spPr>
      </p:pic>
    </p:spTree>
    <p:extLst>
      <p:ext uri="{BB962C8B-B14F-4D97-AF65-F5344CB8AC3E}">
        <p14:creationId xmlns:p14="http://schemas.microsoft.com/office/powerpoint/2010/main" val="18760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949E872-1CE5-4C43-A858-54C8DDCF8884}"/>
              </a:ext>
            </a:extLst>
          </p:cNvPr>
          <p:cNvSpPr>
            <a:spLocks noGrp="1"/>
          </p:cNvSpPr>
          <p:nvPr>
            <p:ph type="ctrTitle"/>
          </p:nvPr>
        </p:nvSpPr>
        <p:spPr>
          <a:xfrm>
            <a:off x="685800" y="1491630"/>
            <a:ext cx="7772400" cy="1102519"/>
          </a:xfrm>
        </p:spPr>
        <p:txBody>
          <a:bodyPr>
            <a:normAutofit fontScale="90000"/>
          </a:bodyPr>
          <a:lstStyle/>
          <a:p>
            <a:r>
              <a:rPr lang="en-US" sz="3600" dirty="0" smtClean="0"/>
              <a:t>Du </a:t>
            </a:r>
            <a:r>
              <a:rPr lang="en-US" sz="3600" dirty="0" err="1"/>
              <a:t>Ch</a:t>
            </a:r>
            <a:r>
              <a:rPr lang="de-DE" sz="3600" dirty="0" err="1"/>
              <a:t>âtelet</a:t>
            </a:r>
            <a:r>
              <a:rPr lang="de-DE" sz="3600" dirty="0"/>
              <a:t> </a:t>
            </a:r>
            <a:r>
              <a:rPr lang="de-DE" sz="3600" dirty="0" err="1"/>
              <a:t>between</a:t>
            </a:r>
            <a:r>
              <a:rPr lang="de-DE" sz="3600" dirty="0"/>
              <a:t> </a:t>
            </a:r>
            <a:r>
              <a:rPr lang="en-US" sz="3600" dirty="0"/>
              <a:t>Leibniz and Kant. </a:t>
            </a:r>
            <a:br>
              <a:rPr lang="en-US" sz="3600" dirty="0"/>
            </a:br>
            <a:r>
              <a:rPr lang="en-US" sz="3600" dirty="0" smtClean="0"/>
              <a:t>IV. The </a:t>
            </a:r>
            <a:r>
              <a:rPr lang="en-US" sz="3600" dirty="0"/>
              <a:t>Kant-Eberhard </a:t>
            </a:r>
            <a:r>
              <a:rPr lang="en-US" sz="3600" dirty="0" smtClean="0"/>
              <a:t>Controversy, part II.</a:t>
            </a:r>
            <a:r>
              <a:rPr lang="en-US" dirty="0"/>
              <a:t/>
            </a:r>
            <a:br>
              <a:rPr lang="en-US" dirty="0"/>
            </a:br>
            <a:endParaRPr lang="de-DE" dirty="0"/>
          </a:p>
        </p:txBody>
      </p:sp>
      <p:sp>
        <p:nvSpPr>
          <p:cNvPr id="3" name="Untertitel 2">
            <a:extLst>
              <a:ext uri="{FF2B5EF4-FFF2-40B4-BE49-F238E27FC236}">
                <a16:creationId xmlns="" xmlns:a16="http://schemas.microsoft.com/office/drawing/2014/main" id="{1ED95C3B-5060-924C-8A03-4CADF6623A3C}"/>
              </a:ext>
            </a:extLst>
          </p:cNvPr>
          <p:cNvSpPr>
            <a:spLocks noGrp="1"/>
          </p:cNvSpPr>
          <p:nvPr>
            <p:ph type="subTitle" idx="1"/>
          </p:nvPr>
        </p:nvSpPr>
        <p:spPr/>
        <p:txBody>
          <a:bodyPr>
            <a:normAutofit lnSpcReduction="10000"/>
          </a:bodyPr>
          <a:lstStyle/>
          <a:p>
            <a:r>
              <a:rPr lang="en-US" smtClean="0"/>
              <a:t>LIBORI SUMMER SCHOOL 2018</a:t>
            </a:r>
            <a:endParaRPr lang="en-US"/>
          </a:p>
          <a:p>
            <a:r>
              <a:rPr lang="en-US" sz="2400"/>
              <a:t>Ruth Hagengruber</a:t>
            </a:r>
            <a:br>
              <a:rPr lang="en-US" sz="2400"/>
            </a:br>
            <a:r>
              <a:rPr lang="en-US" sz="2400"/>
              <a:t>Paderborn University, Center HWPS</a:t>
            </a:r>
          </a:p>
          <a:p>
            <a:endParaRPr lang="de-DE"/>
          </a:p>
        </p:txBody>
      </p:sp>
    </p:spTree>
    <p:extLst>
      <p:ext uri="{BB962C8B-B14F-4D97-AF65-F5344CB8AC3E}">
        <p14:creationId xmlns:p14="http://schemas.microsoft.com/office/powerpoint/2010/main" val="273503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Eberhard III, 3 </a:t>
            </a:r>
            <a:r>
              <a:rPr lang="de-DE" dirty="0" err="1" smtClean="0"/>
              <a:t>i.r.</a:t>
            </a:r>
            <a:r>
              <a:rPr lang="de-DE" dirty="0" smtClean="0"/>
              <a:t> </a:t>
            </a:r>
            <a:r>
              <a:rPr lang="de-DE" dirty="0" err="1" smtClean="0"/>
              <a:t>to</a:t>
            </a:r>
            <a:r>
              <a:rPr lang="de-DE" dirty="0" smtClean="0"/>
              <a:t> DUC</a:t>
            </a:r>
            <a:endParaRPr lang="de-DE" dirty="0"/>
          </a:p>
        </p:txBody>
      </p:sp>
      <p:sp>
        <p:nvSpPr>
          <p:cNvPr id="3" name="Inhaltsplatzhalter 2"/>
          <p:cNvSpPr>
            <a:spLocks noGrp="1"/>
          </p:cNvSpPr>
          <p:nvPr>
            <p:ph idx="1"/>
          </p:nvPr>
        </p:nvSpPr>
        <p:spPr/>
        <p:txBody>
          <a:bodyPr>
            <a:normAutofit lnSpcReduction="10000"/>
          </a:bodyPr>
          <a:lstStyle/>
          <a:p>
            <a:r>
              <a:rPr lang="de-DE" dirty="0" smtClean="0"/>
              <a:t>„On </a:t>
            </a:r>
            <a:r>
              <a:rPr lang="de-DE" dirty="0" err="1" smtClean="0"/>
              <a:t>the</a:t>
            </a:r>
            <a:r>
              <a:rPr lang="de-DE" dirty="0" smtClean="0"/>
              <a:t> essential </a:t>
            </a:r>
            <a:r>
              <a:rPr lang="de-DE" dirty="0" err="1" smtClean="0"/>
              <a:t>distinction</a:t>
            </a:r>
            <a:r>
              <a:rPr lang="de-DE" dirty="0" smtClean="0"/>
              <a:t> </a:t>
            </a:r>
            <a:r>
              <a:rPr lang="de-DE" dirty="0" err="1" smtClean="0"/>
              <a:t>of</a:t>
            </a:r>
            <a:r>
              <a:rPr lang="de-DE" dirty="0" smtClean="0"/>
              <a:t> </a:t>
            </a:r>
            <a:r>
              <a:rPr lang="de-DE" dirty="0" err="1" smtClean="0"/>
              <a:t>cognition</a:t>
            </a:r>
            <a:r>
              <a:rPr lang="de-DE" dirty="0" smtClean="0"/>
              <a:t>, </a:t>
            </a:r>
            <a:r>
              <a:rPr lang="de-DE" dirty="0" err="1" smtClean="0"/>
              <a:t>sensuality</a:t>
            </a:r>
            <a:r>
              <a:rPr lang="de-DE" dirty="0" smtClean="0"/>
              <a:t> </a:t>
            </a:r>
            <a:r>
              <a:rPr lang="de-DE" dirty="0" err="1" smtClean="0"/>
              <a:t>and</a:t>
            </a:r>
            <a:r>
              <a:rPr lang="de-DE" dirty="0" smtClean="0"/>
              <a:t> </a:t>
            </a:r>
            <a:r>
              <a:rPr lang="de-DE" dirty="0" err="1" smtClean="0"/>
              <a:t>the</a:t>
            </a:r>
            <a:r>
              <a:rPr lang="de-DE" dirty="0" smtClean="0"/>
              <a:t> </a:t>
            </a:r>
            <a:r>
              <a:rPr lang="de-DE" dirty="0" err="1" smtClean="0"/>
              <a:t>intellect</a:t>
            </a:r>
            <a:r>
              <a:rPr lang="de-DE" dirty="0" smtClean="0"/>
              <a:t>“</a:t>
            </a:r>
          </a:p>
          <a:p>
            <a:r>
              <a:rPr lang="de-DE" dirty="0" err="1" smtClean="0"/>
              <a:t>Kant‘s</a:t>
            </a:r>
            <a:r>
              <a:rPr lang="de-DE" dirty="0" smtClean="0"/>
              <a:t> </a:t>
            </a:r>
            <a:r>
              <a:rPr lang="de-DE" dirty="0" err="1" smtClean="0">
                <a:solidFill>
                  <a:srgbClr val="FF0000"/>
                </a:solidFill>
              </a:rPr>
              <a:t>ignorance</a:t>
            </a:r>
            <a:r>
              <a:rPr lang="de-DE" dirty="0" smtClean="0">
                <a:solidFill>
                  <a:srgbClr val="FF0000"/>
                </a:solidFill>
              </a:rPr>
              <a:t> </a:t>
            </a:r>
            <a:r>
              <a:rPr lang="de-DE" dirty="0" err="1" smtClean="0"/>
              <a:t>of</a:t>
            </a:r>
            <a:r>
              <a:rPr lang="de-DE" dirty="0" smtClean="0"/>
              <a:t> </a:t>
            </a:r>
            <a:r>
              <a:rPr lang="de-DE" dirty="0" err="1" smtClean="0"/>
              <a:t>the</a:t>
            </a:r>
            <a:r>
              <a:rPr lang="de-DE" dirty="0" smtClean="0"/>
              <a:t> </a:t>
            </a:r>
            <a:r>
              <a:rPr lang="de-DE" dirty="0" err="1" smtClean="0"/>
              <a:t>Leibniz‘ian</a:t>
            </a:r>
            <a:r>
              <a:rPr lang="de-DE" dirty="0" smtClean="0"/>
              <a:t> </a:t>
            </a:r>
            <a:r>
              <a:rPr lang="de-DE" dirty="0" err="1" smtClean="0"/>
              <a:t>heritage</a:t>
            </a:r>
            <a:r>
              <a:rPr lang="de-DE" dirty="0" smtClean="0"/>
              <a:t> </a:t>
            </a:r>
            <a:r>
              <a:rPr lang="de-DE" dirty="0" err="1" smtClean="0"/>
              <a:t>is</a:t>
            </a:r>
            <a:r>
              <a:rPr lang="de-DE" dirty="0" smtClean="0"/>
              <a:t> </a:t>
            </a:r>
            <a:r>
              <a:rPr lang="de-DE" dirty="0" err="1" smtClean="0">
                <a:solidFill>
                  <a:srgbClr val="FF0000"/>
                </a:solidFill>
              </a:rPr>
              <a:t>unjustified</a:t>
            </a:r>
            <a:r>
              <a:rPr lang="de-DE" dirty="0" smtClean="0"/>
              <a:t>: Kant </a:t>
            </a:r>
            <a:r>
              <a:rPr lang="de-DE" dirty="0"/>
              <a:t>CPR A </a:t>
            </a:r>
            <a:r>
              <a:rPr lang="de-DE" dirty="0" smtClean="0"/>
              <a:t>44</a:t>
            </a:r>
            <a:endParaRPr lang="de-DE" dirty="0"/>
          </a:p>
          <a:p>
            <a:r>
              <a:rPr lang="de-DE" dirty="0" smtClean="0"/>
              <a:t>Reference </a:t>
            </a:r>
            <a:r>
              <a:rPr lang="de-DE" dirty="0" err="1" smtClean="0"/>
              <a:t>to</a:t>
            </a:r>
            <a:r>
              <a:rPr lang="de-DE" dirty="0" smtClean="0"/>
              <a:t> </a:t>
            </a:r>
            <a:r>
              <a:rPr lang="de-DE" dirty="0" smtClean="0">
                <a:solidFill>
                  <a:srgbClr val="FF0000"/>
                </a:solidFill>
              </a:rPr>
              <a:t>DuC</a:t>
            </a:r>
            <a:r>
              <a:rPr lang="de-DE" dirty="0" smtClean="0"/>
              <a:t>, </a:t>
            </a:r>
            <a:r>
              <a:rPr lang="de-DE" dirty="0" err="1" smtClean="0"/>
              <a:t>confirming</a:t>
            </a:r>
            <a:r>
              <a:rPr lang="de-DE" dirty="0" smtClean="0"/>
              <a:t> </a:t>
            </a:r>
            <a:r>
              <a:rPr lang="de-DE" dirty="0" err="1" smtClean="0"/>
              <a:t>his</a:t>
            </a:r>
            <a:r>
              <a:rPr lang="de-DE" dirty="0" smtClean="0"/>
              <a:t> </a:t>
            </a:r>
            <a:r>
              <a:rPr lang="de-DE" dirty="0" err="1" smtClean="0"/>
              <a:t>own</a:t>
            </a:r>
            <a:r>
              <a:rPr lang="de-DE" dirty="0" smtClean="0"/>
              <a:t>, </a:t>
            </a:r>
            <a:r>
              <a:rPr lang="de-DE" dirty="0" err="1" smtClean="0"/>
              <a:t>E‘s</a:t>
            </a:r>
            <a:r>
              <a:rPr lang="de-DE" dirty="0" smtClean="0"/>
              <a:t> </a:t>
            </a:r>
            <a:r>
              <a:rPr lang="de-DE" dirty="0" err="1" smtClean="0"/>
              <a:t>argument</a:t>
            </a:r>
            <a:endParaRPr lang="de-DE" dirty="0" smtClean="0"/>
          </a:p>
          <a:p>
            <a:endParaRPr lang="de-DE" dirty="0"/>
          </a:p>
        </p:txBody>
      </p:sp>
    </p:spTree>
    <p:extLst>
      <p:ext uri="{BB962C8B-B14F-4D97-AF65-F5344CB8AC3E}">
        <p14:creationId xmlns:p14="http://schemas.microsoft.com/office/powerpoint/2010/main" val="129471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 xmlns:a16="http://schemas.microsoft.com/office/drawing/2014/main" id="{77C6EBCF-DCDD-AC49-87B6-A8F0138D57BD}"/>
              </a:ext>
            </a:extLst>
          </p:cNvPr>
          <p:cNvGraphicFramePr>
            <a:graphicFrameLocks noGrp="1"/>
          </p:cNvGraphicFramePr>
          <p:nvPr>
            <p:ph idx="1"/>
            <p:extLst>
              <p:ext uri="{D42A27DB-BD31-4B8C-83A1-F6EECF244321}">
                <p14:modId xmlns:p14="http://schemas.microsoft.com/office/powerpoint/2010/main" val="824291338"/>
              </p:ext>
            </p:extLst>
          </p:nvPr>
        </p:nvGraphicFramePr>
        <p:xfrm>
          <a:off x="395536" y="866985"/>
          <a:ext cx="8229600" cy="4276515"/>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251727991"/>
                    </a:ext>
                  </a:extLst>
                </a:gridCol>
                <a:gridCol w="2743200">
                  <a:extLst>
                    <a:ext uri="{9D8B030D-6E8A-4147-A177-3AD203B41FA5}">
                      <a16:colId xmlns="" xmlns:a16="http://schemas.microsoft.com/office/drawing/2014/main" val="282095993"/>
                    </a:ext>
                  </a:extLst>
                </a:gridCol>
                <a:gridCol w="2743200">
                  <a:extLst>
                    <a:ext uri="{9D8B030D-6E8A-4147-A177-3AD203B41FA5}">
                      <a16:colId xmlns="" xmlns:a16="http://schemas.microsoft.com/office/drawing/2014/main" val="843920412"/>
                    </a:ext>
                  </a:extLst>
                </a:gridCol>
              </a:tblGrid>
              <a:tr h="519491">
                <a:tc>
                  <a:txBody>
                    <a:bodyPr/>
                    <a:lstStyle/>
                    <a:p>
                      <a:r>
                        <a:rPr lang="de-DE"/>
                        <a:t>Du </a:t>
                      </a:r>
                      <a:r>
                        <a:rPr lang="de-DE" err="1"/>
                        <a:t>Châtelet</a:t>
                      </a:r>
                      <a:r>
                        <a:rPr lang="de-DE"/>
                        <a:t> / Eberhard 1789 / 1742</a:t>
                      </a:r>
                    </a:p>
                  </a:txBody>
                  <a:tcPr/>
                </a:tc>
                <a:tc>
                  <a:txBody>
                    <a:bodyPr/>
                    <a:lstStyle/>
                    <a:p>
                      <a:r>
                        <a:rPr lang="de-DE"/>
                        <a:t>Du </a:t>
                      </a:r>
                      <a:r>
                        <a:rPr lang="de-DE" err="1"/>
                        <a:t>Châtelet</a:t>
                      </a:r>
                      <a:r>
                        <a:rPr lang="de-DE"/>
                        <a:t>/ Steinwehr 1743</a:t>
                      </a:r>
                    </a:p>
                  </a:txBody>
                  <a:tcPr/>
                </a:tc>
                <a:tc>
                  <a:txBody>
                    <a:bodyPr/>
                    <a:lstStyle/>
                    <a:p>
                      <a:r>
                        <a:rPr lang="de-DE"/>
                        <a:t>Du </a:t>
                      </a:r>
                      <a:r>
                        <a:rPr lang="de-DE" err="1"/>
                        <a:t>Châtelet</a:t>
                      </a:r>
                      <a:r>
                        <a:rPr lang="de-DE"/>
                        <a:t> 1742</a:t>
                      </a:r>
                    </a:p>
                  </a:txBody>
                  <a:tcPr/>
                </a:tc>
                <a:extLst>
                  <a:ext uri="{0D108BD9-81ED-4DB2-BD59-A6C34878D82A}">
                    <a16:rowId xmlns="" xmlns:a16="http://schemas.microsoft.com/office/drawing/2014/main" val="1729660481"/>
                  </a:ext>
                </a:extLst>
              </a:tr>
              <a:tr h="3636435">
                <a:tc>
                  <a:txBody>
                    <a:bodyPr/>
                    <a:lstStyle/>
                    <a:p>
                      <a:r>
                        <a:rPr lang="de-DE" sz="2400" kern="1200" dirty="0">
                          <a:solidFill>
                            <a:schemeClr val="dk1"/>
                          </a:solidFill>
                          <a:effectLst/>
                          <a:latin typeface="+mn-lt"/>
                          <a:ea typeface="+mn-ea"/>
                          <a:cs typeface="+mn-cs"/>
                        </a:rPr>
                        <a:t>„Erscheinungen </a:t>
                      </a:r>
                      <a:r>
                        <a:rPr lang="de-DE" sz="2400" kern="1200" dirty="0">
                          <a:solidFill>
                            <a:srgbClr val="FF0000"/>
                          </a:solidFill>
                          <a:effectLst/>
                          <a:latin typeface="+mn-lt"/>
                          <a:ea typeface="+mn-ea"/>
                          <a:cs typeface="+mn-cs"/>
                        </a:rPr>
                        <a:t>sind</a:t>
                      </a:r>
                      <a:r>
                        <a:rPr lang="de-DE" sz="2400" kern="1200" dirty="0">
                          <a:solidFill>
                            <a:schemeClr val="dk1"/>
                          </a:solidFill>
                          <a:effectLst/>
                          <a:latin typeface="+mn-lt"/>
                          <a:ea typeface="+mn-ea"/>
                          <a:cs typeface="+mn-cs"/>
                        </a:rPr>
                        <a:t> Bilder, die aus der Verwirrung </a:t>
                      </a:r>
                      <a:r>
                        <a:rPr lang="de-DE" sz="2400" b="1" kern="1200" dirty="0">
                          <a:solidFill>
                            <a:schemeClr val="dk1"/>
                          </a:solidFill>
                          <a:effectLst/>
                          <a:latin typeface="+mn-lt"/>
                          <a:ea typeface="+mn-ea"/>
                          <a:cs typeface="+mn-cs"/>
                        </a:rPr>
                        <a:t>mehrerer Realitäten</a:t>
                      </a:r>
                      <a:r>
                        <a:rPr lang="de-DE" sz="2400" kern="1200" dirty="0">
                          <a:solidFill>
                            <a:schemeClr val="dk1"/>
                          </a:solidFill>
                          <a:effectLst/>
                          <a:latin typeface="+mn-lt"/>
                          <a:ea typeface="+mn-ea"/>
                          <a:cs typeface="+mn-cs"/>
                        </a:rPr>
                        <a:t> entstehen“.</a:t>
                      </a:r>
                      <a:r>
                        <a:rPr lang="de-DE" sz="2400" dirty="0">
                          <a:effectLst/>
                        </a:rPr>
                        <a:t> </a:t>
                      </a:r>
                      <a:endParaRPr lang="de-DE" sz="2400" dirty="0"/>
                    </a:p>
                    <a:p>
                      <a:endParaRPr lang="de-DE" sz="2400" dirty="0"/>
                    </a:p>
                    <a:p>
                      <a:endParaRPr lang="de-DE"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kern="1200" dirty="0">
                          <a:solidFill>
                            <a:schemeClr val="dk1"/>
                          </a:solidFill>
                          <a:effectLst/>
                          <a:latin typeface="+mn-lt"/>
                          <a:ea typeface="+mn-ea"/>
                          <a:cs typeface="+mn-cs"/>
                        </a:rPr>
                        <a:t>„Denn unter </a:t>
                      </a:r>
                      <a:r>
                        <a:rPr lang="de-DE" sz="2400" kern="1200" dirty="0">
                          <a:solidFill>
                            <a:srgbClr val="FF0000"/>
                          </a:solidFill>
                          <a:effectLst/>
                          <a:latin typeface="+mn-lt"/>
                          <a:ea typeface="+mn-ea"/>
                          <a:cs typeface="+mn-cs"/>
                        </a:rPr>
                        <a:t>Erscheinungen (</a:t>
                      </a:r>
                      <a:r>
                        <a:rPr lang="de-DE" sz="2400" kern="1200" dirty="0" err="1">
                          <a:solidFill>
                            <a:srgbClr val="FF0000"/>
                          </a:solidFill>
                          <a:effectLst/>
                          <a:latin typeface="+mn-lt"/>
                          <a:ea typeface="+mn-ea"/>
                          <a:cs typeface="+mn-cs"/>
                        </a:rPr>
                        <a:t>phaenomena</a:t>
                      </a:r>
                      <a:r>
                        <a:rPr lang="de-DE" sz="2400" kern="1200" dirty="0">
                          <a:solidFill>
                            <a:srgbClr val="FF0000"/>
                          </a:solidFill>
                          <a:effectLst/>
                          <a:latin typeface="+mn-lt"/>
                          <a:ea typeface="+mn-ea"/>
                          <a:cs typeface="+mn-cs"/>
                        </a:rPr>
                        <a:t>) </a:t>
                      </a:r>
                      <a:r>
                        <a:rPr lang="de-DE" sz="2400" kern="1200" dirty="0">
                          <a:solidFill>
                            <a:schemeClr val="dk1"/>
                          </a:solidFill>
                          <a:effectLst/>
                          <a:latin typeface="+mn-lt"/>
                          <a:ea typeface="+mn-ea"/>
                          <a:cs typeface="+mn-cs"/>
                        </a:rPr>
                        <a:t>verstehet man nur Bilder, und </a:t>
                      </a:r>
                      <a:r>
                        <a:rPr lang="de-DE" sz="2400" kern="1200" dirty="0" err="1">
                          <a:solidFill>
                            <a:schemeClr val="dk1"/>
                          </a:solidFill>
                          <a:effectLst/>
                          <a:latin typeface="+mn-lt"/>
                          <a:ea typeface="+mn-ea"/>
                          <a:cs typeface="+mn-cs"/>
                        </a:rPr>
                        <a:t>allerley</a:t>
                      </a:r>
                      <a:r>
                        <a:rPr lang="de-DE" sz="2400" kern="1200" dirty="0">
                          <a:solidFill>
                            <a:schemeClr val="dk1"/>
                          </a:solidFill>
                          <a:effectLst/>
                          <a:latin typeface="+mn-lt"/>
                          <a:ea typeface="+mn-ea"/>
                          <a:cs typeface="+mn-cs"/>
                        </a:rPr>
                        <a:t> Schein, der aus der </a:t>
                      </a:r>
                      <a:r>
                        <a:rPr lang="de-DE" sz="2400" b="1" kern="1200" dirty="0">
                          <a:solidFill>
                            <a:schemeClr val="dk1"/>
                          </a:solidFill>
                          <a:effectLst/>
                          <a:latin typeface="+mn-lt"/>
                          <a:ea typeface="+mn-ea"/>
                          <a:cs typeface="+mn-cs"/>
                        </a:rPr>
                        <a:t>Vermischung vieler wirklicher Dinge</a:t>
                      </a:r>
                      <a:r>
                        <a:rPr lang="de-DE" sz="2400" kern="1200" dirty="0">
                          <a:solidFill>
                            <a:schemeClr val="dk1"/>
                          </a:solidFill>
                          <a:effectLst/>
                          <a:latin typeface="+mn-lt"/>
                          <a:ea typeface="+mn-ea"/>
                          <a:cs typeface="+mn-cs"/>
                        </a:rPr>
                        <a:t> entstehet.“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„car on </a:t>
                      </a:r>
                      <a:r>
                        <a:rPr lang="en-US" sz="2400" kern="1200" dirty="0" err="1">
                          <a:solidFill>
                            <a:schemeClr val="dk1"/>
                          </a:solidFill>
                          <a:effectLst/>
                          <a:latin typeface="+mn-lt"/>
                          <a:ea typeface="+mn-ea"/>
                          <a:cs typeface="+mn-cs"/>
                        </a:rPr>
                        <a:t>entend</a:t>
                      </a:r>
                      <a:r>
                        <a:rPr lang="en-US" sz="2400" kern="1200" dirty="0">
                          <a:solidFill>
                            <a:schemeClr val="dk1"/>
                          </a:solidFill>
                          <a:effectLst/>
                          <a:latin typeface="+mn-lt"/>
                          <a:ea typeface="+mn-ea"/>
                          <a:cs typeface="+mn-cs"/>
                        </a:rPr>
                        <a:t> par </a:t>
                      </a:r>
                      <a:r>
                        <a:rPr lang="en-US" sz="2400" kern="1200" dirty="0" err="1">
                          <a:solidFill>
                            <a:srgbClr val="FF0000"/>
                          </a:solidFill>
                          <a:effectLst/>
                          <a:latin typeface="+mn-lt"/>
                          <a:ea typeface="+mn-ea"/>
                          <a:cs typeface="+mn-cs"/>
                        </a:rPr>
                        <a:t>Phènomène</a:t>
                      </a:r>
                      <a:r>
                        <a:rPr lang="en-US" sz="2400" kern="1200" dirty="0">
                          <a:solidFill>
                            <a:schemeClr val="dk1"/>
                          </a:solidFill>
                          <a:effectLst/>
                          <a:latin typeface="+mn-lt"/>
                          <a:ea typeface="+mn-ea"/>
                          <a:cs typeface="+mn-cs"/>
                        </a:rPr>
                        <a:t>, des </a:t>
                      </a:r>
                      <a:r>
                        <a:rPr lang="en-US" sz="2400" kern="1200" dirty="0">
                          <a:solidFill>
                            <a:schemeClr val="tx2">
                              <a:lumMod val="60000"/>
                              <a:lumOff val="40000"/>
                            </a:schemeClr>
                          </a:solidFill>
                          <a:effectLst/>
                          <a:latin typeface="+mn-lt"/>
                          <a:ea typeface="+mn-ea"/>
                          <a:cs typeface="+mn-cs"/>
                        </a:rPr>
                        <a:t>images </a:t>
                      </a:r>
                      <a:r>
                        <a:rPr lang="en-US" sz="2400" kern="1200" dirty="0" err="1">
                          <a:solidFill>
                            <a:srgbClr val="FF0000"/>
                          </a:solidFill>
                          <a:effectLst/>
                          <a:latin typeface="+mn-lt"/>
                          <a:ea typeface="+mn-ea"/>
                          <a:cs typeface="+mn-cs"/>
                        </a:rPr>
                        <a:t>ou</a:t>
                      </a:r>
                      <a:r>
                        <a:rPr lang="en-US" sz="2400" kern="1200" dirty="0">
                          <a:solidFill>
                            <a:srgbClr val="FF0000"/>
                          </a:solidFill>
                          <a:effectLst/>
                          <a:latin typeface="+mn-lt"/>
                          <a:ea typeface="+mn-ea"/>
                          <a:cs typeface="+mn-cs"/>
                        </a:rPr>
                        <a:t> </a:t>
                      </a:r>
                      <a:r>
                        <a:rPr lang="en-US" sz="2400" kern="1200" dirty="0" err="1">
                          <a:solidFill>
                            <a:schemeClr val="tx2">
                              <a:lumMod val="60000"/>
                              <a:lumOff val="40000"/>
                            </a:schemeClr>
                          </a:solidFill>
                          <a:effectLst/>
                          <a:latin typeface="+mn-lt"/>
                          <a:ea typeface="+mn-ea"/>
                          <a:cs typeface="+mn-cs"/>
                        </a:rPr>
                        <a:t>apparences</a:t>
                      </a:r>
                      <a:r>
                        <a:rPr lang="en-US" sz="2400" kern="1200" dirty="0">
                          <a:solidFill>
                            <a:schemeClr val="dk1"/>
                          </a:solidFill>
                          <a:effectLst/>
                          <a:latin typeface="+mn-lt"/>
                          <a:ea typeface="+mn-ea"/>
                          <a:cs typeface="+mn-cs"/>
                        </a:rPr>
                        <a:t>, qui </a:t>
                      </a:r>
                      <a:r>
                        <a:rPr lang="en-US" sz="2400" kern="1200" dirty="0" err="1">
                          <a:solidFill>
                            <a:schemeClr val="dk1"/>
                          </a:solidFill>
                          <a:effectLst/>
                          <a:latin typeface="+mn-lt"/>
                          <a:ea typeface="+mn-ea"/>
                          <a:cs typeface="+mn-cs"/>
                        </a:rPr>
                        <a:t>naisssent</a:t>
                      </a:r>
                      <a:r>
                        <a:rPr lang="en-US" sz="2400" kern="1200" dirty="0">
                          <a:solidFill>
                            <a:schemeClr val="dk1"/>
                          </a:solidFill>
                          <a:effectLst/>
                          <a:latin typeface="+mn-lt"/>
                          <a:ea typeface="+mn-ea"/>
                          <a:cs typeface="+mn-cs"/>
                        </a:rPr>
                        <a:t> par la </a:t>
                      </a:r>
                      <a:r>
                        <a:rPr lang="en-US" sz="2400" b="1" kern="1200" dirty="0">
                          <a:solidFill>
                            <a:schemeClr val="dk1"/>
                          </a:solidFill>
                          <a:effectLst/>
                          <a:latin typeface="+mn-lt"/>
                          <a:ea typeface="+mn-ea"/>
                          <a:cs typeface="+mn-cs"/>
                        </a:rPr>
                        <a:t>confusion de </a:t>
                      </a:r>
                      <a:r>
                        <a:rPr lang="en-US" sz="2400" b="1" kern="1200" dirty="0" err="1">
                          <a:solidFill>
                            <a:schemeClr val="dk1"/>
                          </a:solidFill>
                          <a:effectLst/>
                          <a:latin typeface="+mn-lt"/>
                          <a:ea typeface="+mn-ea"/>
                          <a:cs typeface="+mn-cs"/>
                        </a:rPr>
                        <a:t>plusieurs</a:t>
                      </a:r>
                      <a:r>
                        <a:rPr lang="en-US" sz="2400" b="1" kern="1200" dirty="0">
                          <a:solidFill>
                            <a:schemeClr val="dk1"/>
                          </a:solidFill>
                          <a:effectLst/>
                          <a:latin typeface="+mn-lt"/>
                          <a:ea typeface="+mn-ea"/>
                          <a:cs typeface="+mn-cs"/>
                        </a:rPr>
                        <a:t> </a:t>
                      </a:r>
                      <a:r>
                        <a:rPr lang="en-US" sz="2400" b="1" kern="1200" dirty="0" err="1">
                          <a:solidFill>
                            <a:schemeClr val="dk1"/>
                          </a:solidFill>
                          <a:effectLst/>
                          <a:latin typeface="+mn-lt"/>
                          <a:ea typeface="+mn-ea"/>
                          <a:cs typeface="+mn-cs"/>
                        </a:rPr>
                        <a:t>réalités</a:t>
                      </a:r>
                      <a:r>
                        <a:rPr lang="en-US" sz="2400" kern="1200" dirty="0">
                          <a:solidFill>
                            <a:schemeClr val="dk1"/>
                          </a:solidFill>
                          <a:effectLst/>
                          <a:latin typeface="+mn-lt"/>
                          <a:ea typeface="+mn-ea"/>
                          <a:cs typeface="+mn-cs"/>
                        </a:rPr>
                        <a:t>“</a:t>
                      </a:r>
                      <a:endParaRPr lang="de-DE" sz="2400" kern="1200" dirty="0">
                        <a:solidFill>
                          <a:schemeClr val="dk1"/>
                        </a:solidFill>
                        <a:effectLst/>
                        <a:latin typeface="+mn-lt"/>
                        <a:ea typeface="+mn-ea"/>
                        <a:cs typeface="+mn-cs"/>
                      </a:endParaRPr>
                    </a:p>
                  </a:txBody>
                  <a:tcPr/>
                </a:tc>
                <a:extLst>
                  <a:ext uri="{0D108BD9-81ED-4DB2-BD59-A6C34878D82A}">
                    <a16:rowId xmlns="" xmlns:a16="http://schemas.microsoft.com/office/drawing/2014/main" val="3025452543"/>
                  </a:ext>
                </a:extLst>
              </a:tr>
            </a:tbl>
          </a:graphicData>
        </a:graphic>
      </p:graphicFrame>
    </p:spTree>
    <p:extLst>
      <p:ext uri="{BB962C8B-B14F-4D97-AF65-F5344CB8AC3E}">
        <p14:creationId xmlns:p14="http://schemas.microsoft.com/office/powerpoint/2010/main" val="84799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 xmlns:a16="http://schemas.microsoft.com/office/drawing/2014/main" id="{9B73BED4-7372-EA47-B698-E0C26A06D927}"/>
              </a:ext>
            </a:extLst>
          </p:cNvPr>
          <p:cNvGraphicFramePr>
            <a:graphicFrameLocks noGrp="1"/>
          </p:cNvGraphicFramePr>
          <p:nvPr>
            <p:ph idx="1"/>
            <p:extLst>
              <p:ext uri="{D42A27DB-BD31-4B8C-83A1-F6EECF244321}">
                <p14:modId xmlns:p14="http://schemas.microsoft.com/office/powerpoint/2010/main" val="2118370600"/>
              </p:ext>
            </p:extLst>
          </p:nvPr>
        </p:nvGraphicFramePr>
        <p:xfrm>
          <a:off x="467544" y="915566"/>
          <a:ext cx="8229600" cy="4104456"/>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217594707"/>
                    </a:ext>
                  </a:extLst>
                </a:gridCol>
                <a:gridCol w="2743200">
                  <a:extLst>
                    <a:ext uri="{9D8B030D-6E8A-4147-A177-3AD203B41FA5}">
                      <a16:colId xmlns="" xmlns:a16="http://schemas.microsoft.com/office/drawing/2014/main" val="2119518325"/>
                    </a:ext>
                  </a:extLst>
                </a:gridCol>
                <a:gridCol w="2743200">
                  <a:extLst>
                    <a:ext uri="{9D8B030D-6E8A-4147-A177-3AD203B41FA5}">
                      <a16:colId xmlns="" xmlns:a16="http://schemas.microsoft.com/office/drawing/2014/main" val="3182548603"/>
                    </a:ext>
                  </a:extLst>
                </a:gridCol>
              </a:tblGrid>
              <a:tr h="820891">
                <a:tc>
                  <a:txBody>
                    <a:bodyPr/>
                    <a:lstStyle/>
                    <a:p>
                      <a:pPr indent="151130" algn="l" hangingPunct="0">
                        <a:lnSpc>
                          <a:spcPct val="100000"/>
                        </a:lnSpc>
                        <a:spcAft>
                          <a:spcPts val="0"/>
                        </a:spcAft>
                      </a:pPr>
                      <a:r>
                        <a:rPr lang="de-DE" sz="2000" b="1" kern="1200" dirty="0">
                          <a:solidFill>
                            <a:schemeClr val="lt1"/>
                          </a:solidFill>
                          <a:effectLst/>
                          <a:latin typeface="+mn-lt"/>
                          <a:ea typeface="+mn-ea"/>
                          <a:cs typeface="+mn-cs"/>
                        </a:rPr>
                        <a:t>Du Châtelet 1742 in</a:t>
                      </a:r>
                      <a:r>
                        <a:rPr lang="de-DE" sz="2000" b="1" kern="1200" baseline="0" dirty="0">
                          <a:solidFill>
                            <a:schemeClr val="lt1"/>
                          </a:solidFill>
                          <a:effectLst/>
                          <a:latin typeface="+mn-lt"/>
                          <a:ea typeface="+mn-ea"/>
                          <a:cs typeface="+mn-cs"/>
                        </a:rPr>
                        <a:t> </a:t>
                      </a:r>
                      <a:r>
                        <a:rPr lang="de-DE" sz="2000" b="1" kern="1200" dirty="0">
                          <a:solidFill>
                            <a:schemeClr val="lt1"/>
                          </a:solidFill>
                          <a:effectLst/>
                          <a:latin typeface="+mn-lt"/>
                          <a:ea typeface="+mn-ea"/>
                          <a:cs typeface="+mn-cs"/>
                        </a:rPr>
                        <a:t>Eberhard 1789, </a:t>
                      </a:r>
                      <a:r>
                        <a:rPr lang="de-DE" sz="2000" b="1" kern="1200" dirty="0" smtClean="0">
                          <a:solidFill>
                            <a:schemeClr val="lt1"/>
                          </a:solidFill>
                          <a:effectLst/>
                          <a:latin typeface="+mn-lt"/>
                          <a:ea typeface="+mn-ea"/>
                          <a:cs typeface="+mn-cs"/>
                        </a:rPr>
                        <a:t>300</a:t>
                      </a:r>
                      <a:r>
                        <a:rPr lang="de-DE" sz="2000" b="1" kern="1200" dirty="0">
                          <a:solidFill>
                            <a:schemeClr val="lt1"/>
                          </a:solidFill>
                          <a:effectLst/>
                          <a:latin typeface="+mn-lt"/>
                          <a:ea typeface="+mn-ea"/>
                          <a:cs typeface="+mn-cs"/>
                        </a:rPr>
                        <a:t>: </a:t>
                      </a:r>
                      <a:endParaRPr lang="fr-FR" sz="2000" b="1" kern="1200" dirty="0">
                        <a:solidFill>
                          <a:schemeClr val="lt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1" kern="1200" dirty="0">
                          <a:solidFill>
                            <a:schemeClr val="lt1"/>
                          </a:solidFill>
                          <a:effectLst/>
                          <a:latin typeface="+mn-lt"/>
                          <a:ea typeface="+mn-ea"/>
                          <a:cs typeface="+mn-cs"/>
                        </a:rPr>
                        <a:t>Eberhard </a:t>
                      </a:r>
                      <a:br>
                        <a:rPr lang="de-DE" sz="2000" b="1" kern="1200" dirty="0">
                          <a:solidFill>
                            <a:schemeClr val="lt1"/>
                          </a:solidFill>
                          <a:effectLst/>
                          <a:latin typeface="+mn-lt"/>
                          <a:ea typeface="+mn-ea"/>
                          <a:cs typeface="+mn-cs"/>
                        </a:rPr>
                      </a:br>
                      <a:r>
                        <a:rPr lang="de-DE" sz="2000" b="1" kern="1200" dirty="0">
                          <a:solidFill>
                            <a:schemeClr val="lt1"/>
                          </a:solidFill>
                          <a:effectLst/>
                          <a:latin typeface="+mn-lt"/>
                          <a:ea typeface="+mn-ea"/>
                          <a:cs typeface="+mn-cs"/>
                        </a:rPr>
                        <a:t>1789, </a:t>
                      </a:r>
                      <a:r>
                        <a:rPr lang="de-DE" sz="2000" b="1" kern="1200" dirty="0" smtClean="0">
                          <a:solidFill>
                            <a:schemeClr val="lt1"/>
                          </a:solidFill>
                          <a:effectLst/>
                          <a:latin typeface="+mn-lt"/>
                          <a:ea typeface="+mn-ea"/>
                          <a:cs typeface="+mn-cs"/>
                        </a:rPr>
                        <a:t>300</a:t>
                      </a:r>
                      <a:endParaRPr lang="fr-FR" sz="2000" b="1" kern="1200" dirty="0">
                        <a:solidFill>
                          <a:schemeClr val="lt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1" kern="1200">
                          <a:solidFill>
                            <a:schemeClr val="lt1"/>
                          </a:solidFill>
                          <a:effectLst/>
                          <a:latin typeface="+mn-lt"/>
                          <a:ea typeface="+mn-ea"/>
                          <a:cs typeface="+mn-cs"/>
                        </a:rPr>
                        <a:t>Wolff 1734 </a:t>
                      </a:r>
                      <a:r>
                        <a:rPr lang="de-DE" sz="2000" b="1" kern="1200" err="1">
                          <a:solidFill>
                            <a:schemeClr val="lt1"/>
                          </a:solidFill>
                          <a:effectLst/>
                          <a:latin typeface="+mn-lt"/>
                          <a:ea typeface="+mn-ea"/>
                          <a:cs typeface="+mn-cs"/>
                        </a:rPr>
                        <a:t>Psychologia</a:t>
                      </a:r>
                      <a:r>
                        <a:rPr lang="de-DE" sz="2000" b="1" kern="1200">
                          <a:solidFill>
                            <a:schemeClr val="lt1"/>
                          </a:solidFill>
                          <a:effectLst/>
                          <a:latin typeface="+mn-lt"/>
                          <a:ea typeface="+mn-ea"/>
                          <a:cs typeface="+mn-cs"/>
                        </a:rPr>
                        <a:t> </a:t>
                      </a:r>
                      <a:r>
                        <a:rPr lang="de-DE" sz="2000" b="1" kern="1200" err="1">
                          <a:solidFill>
                            <a:schemeClr val="lt1"/>
                          </a:solidFill>
                          <a:effectLst/>
                          <a:latin typeface="+mn-lt"/>
                          <a:ea typeface="+mn-ea"/>
                          <a:cs typeface="+mn-cs"/>
                        </a:rPr>
                        <a:t>rationalis</a:t>
                      </a:r>
                      <a:r>
                        <a:rPr lang="de-DE" sz="2000" b="1" kern="1200">
                          <a:solidFill>
                            <a:schemeClr val="lt1"/>
                          </a:solidFill>
                          <a:effectLst/>
                          <a:latin typeface="+mn-lt"/>
                          <a:ea typeface="+mn-ea"/>
                          <a:cs typeface="+mn-cs"/>
                        </a:rPr>
                        <a:t> § 85, 83</a:t>
                      </a:r>
                      <a:endParaRPr lang="fr-FR" sz="2000" b="1" kern="1200">
                        <a:solidFill>
                          <a:schemeClr val="lt1"/>
                        </a:solidFill>
                        <a:effectLst/>
                        <a:latin typeface="+mn-lt"/>
                        <a:ea typeface="+mn-ea"/>
                        <a:cs typeface="+mn-cs"/>
                      </a:endParaRPr>
                    </a:p>
                  </a:txBody>
                  <a:tcPr marL="68580" marR="68580" marT="0" marB="0"/>
                </a:tc>
                <a:extLst>
                  <a:ext uri="{0D108BD9-81ED-4DB2-BD59-A6C34878D82A}">
                    <a16:rowId xmlns="" xmlns:a16="http://schemas.microsoft.com/office/drawing/2014/main" val="2711872284"/>
                  </a:ext>
                </a:extLst>
              </a:tr>
              <a:tr h="3283565">
                <a:tc>
                  <a:txBody>
                    <a:bodyPr/>
                    <a:lstStyle/>
                    <a:p>
                      <a:pPr marL="0" indent="151130" algn="l" defTabSz="914400" rtl="0" eaLnBrk="1" latinLnBrk="0" hangingPunct="0">
                        <a:lnSpc>
                          <a:spcPct val="100000"/>
                        </a:lnSpc>
                        <a:spcAft>
                          <a:spcPts val="0"/>
                        </a:spcAft>
                      </a:pPr>
                      <a:r>
                        <a:rPr lang="de-DE" sz="2000" b="0" kern="1200" dirty="0">
                          <a:solidFill>
                            <a:schemeClr val="tx1"/>
                          </a:solidFill>
                          <a:effectLst/>
                          <a:latin typeface="+mn-lt"/>
                          <a:ea typeface="+mn-ea"/>
                          <a:cs typeface="+mn-cs"/>
                        </a:rPr>
                        <a:t>„Erscheinungen </a:t>
                      </a:r>
                      <a:r>
                        <a:rPr lang="de-DE" sz="2000" b="0" kern="1200" dirty="0">
                          <a:solidFill>
                            <a:srgbClr val="FF0000"/>
                          </a:solidFill>
                          <a:effectLst/>
                          <a:latin typeface="+mn-lt"/>
                          <a:ea typeface="+mn-ea"/>
                          <a:cs typeface="+mn-cs"/>
                        </a:rPr>
                        <a:t>sind </a:t>
                      </a:r>
                      <a:r>
                        <a:rPr lang="de-DE" sz="2000" b="0" kern="1200" dirty="0">
                          <a:solidFill>
                            <a:schemeClr val="tx1"/>
                          </a:solidFill>
                          <a:effectLst/>
                          <a:latin typeface="+mn-lt"/>
                          <a:ea typeface="+mn-ea"/>
                          <a:cs typeface="+mn-cs"/>
                        </a:rPr>
                        <a:t>Bilder, die aus der </a:t>
                      </a:r>
                      <a:r>
                        <a:rPr lang="de-DE" sz="2000" b="0" kern="1200" dirty="0">
                          <a:solidFill>
                            <a:srgbClr val="FF0000"/>
                          </a:solidFill>
                          <a:effectLst/>
                          <a:latin typeface="+mn-lt"/>
                          <a:ea typeface="+mn-ea"/>
                          <a:cs typeface="+mn-cs"/>
                        </a:rPr>
                        <a:t>Verwirrung mehrerer Realitäten </a:t>
                      </a:r>
                      <a:r>
                        <a:rPr lang="de-DE" sz="2000" b="0" kern="1200" dirty="0">
                          <a:solidFill>
                            <a:schemeClr val="tx1"/>
                          </a:solidFill>
                          <a:effectLst/>
                          <a:latin typeface="+mn-lt"/>
                          <a:ea typeface="+mn-ea"/>
                          <a:cs typeface="+mn-cs"/>
                        </a:rPr>
                        <a:t>entstehen“</a:t>
                      </a:r>
                      <a:endParaRPr lang="fr-FR" sz="2000" b="0" kern="1200" dirty="0">
                        <a:solidFill>
                          <a:schemeClr val="tx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0" kern="1200">
                          <a:solidFill>
                            <a:schemeClr val="tx1"/>
                          </a:solidFill>
                          <a:effectLst/>
                          <a:latin typeface="+mn-lt"/>
                          <a:ea typeface="+mn-ea"/>
                          <a:cs typeface="+mn-cs"/>
                        </a:rPr>
                        <a:t>„Denn Bilder sind Vorstellungen des </a:t>
                      </a:r>
                      <a:r>
                        <a:rPr lang="de-DE" sz="2000" b="0" kern="1200">
                          <a:solidFill>
                            <a:srgbClr val="FF0000"/>
                          </a:solidFill>
                          <a:effectLst/>
                          <a:latin typeface="+mn-lt"/>
                          <a:ea typeface="+mn-ea"/>
                          <a:cs typeface="+mn-cs"/>
                        </a:rPr>
                        <a:t>Zusammengesetzten</a:t>
                      </a:r>
                      <a:r>
                        <a:rPr lang="de-DE" sz="2000" b="0" kern="1200">
                          <a:solidFill>
                            <a:schemeClr val="tx1"/>
                          </a:solidFill>
                          <a:effectLst/>
                          <a:latin typeface="+mn-lt"/>
                          <a:ea typeface="+mn-ea"/>
                          <a:cs typeface="+mn-cs"/>
                        </a:rPr>
                        <a:t>; dergleichen Vorstellungen des Zusammengesetzten aber sind die Empfindungen“ </a:t>
                      </a:r>
                      <a:endParaRPr lang="fr-FR" sz="2000" b="0" kern="1200">
                        <a:solidFill>
                          <a:schemeClr val="tx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0" kern="1200" dirty="0">
                          <a:solidFill>
                            <a:schemeClr val="tx1"/>
                          </a:solidFill>
                          <a:effectLst/>
                          <a:latin typeface="+mn-lt"/>
                          <a:ea typeface="+mn-ea"/>
                          <a:cs typeface="+mn-cs"/>
                        </a:rPr>
                        <a:t>§ 85: Imago in </a:t>
                      </a:r>
                      <a:r>
                        <a:rPr lang="de-DE" sz="2000" b="0" kern="1200" dirty="0" err="1">
                          <a:solidFill>
                            <a:schemeClr val="tx1"/>
                          </a:solidFill>
                          <a:effectLst/>
                          <a:latin typeface="+mn-lt"/>
                          <a:ea typeface="+mn-ea"/>
                          <a:cs typeface="+mn-cs"/>
                        </a:rPr>
                        <a:t>genere</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est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repraesentatio</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quaelibet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compositi</a:t>
                      </a:r>
                      <a:r>
                        <a:rPr lang="de-DE" sz="2000" b="0" kern="1200" dirty="0">
                          <a:solidFill>
                            <a:schemeClr val="tx1"/>
                          </a:solidFill>
                          <a:effectLst/>
                          <a:latin typeface="+mn-lt"/>
                          <a:ea typeface="+mn-ea"/>
                          <a:cs typeface="+mn-cs"/>
                        </a:rPr>
                        <a:t>“; </a:t>
                      </a:r>
                      <a:br>
                        <a:rPr lang="de-DE" sz="2000" b="0" kern="1200" dirty="0">
                          <a:solidFill>
                            <a:schemeClr val="tx1"/>
                          </a:solidFill>
                          <a:effectLst/>
                          <a:latin typeface="+mn-lt"/>
                          <a:ea typeface="+mn-ea"/>
                          <a:cs typeface="+mn-cs"/>
                        </a:rPr>
                      </a:br>
                      <a:r>
                        <a:rPr lang="de-DE" sz="2000" b="0" kern="1200" dirty="0">
                          <a:solidFill>
                            <a:schemeClr val="tx1"/>
                          </a:solidFill>
                          <a:effectLst/>
                          <a:latin typeface="+mn-lt"/>
                          <a:ea typeface="+mn-ea"/>
                          <a:cs typeface="+mn-cs"/>
                        </a:rPr>
                        <a:t>§ 83: </a:t>
                      </a:r>
                      <a:r>
                        <a:rPr lang="de-DE" sz="2000" b="0" kern="1200" dirty="0" err="1">
                          <a:solidFill>
                            <a:schemeClr val="tx1"/>
                          </a:solidFill>
                          <a:effectLst/>
                          <a:latin typeface="+mn-lt"/>
                          <a:ea typeface="+mn-ea"/>
                          <a:cs typeface="+mn-cs"/>
                        </a:rPr>
                        <a:t>Sensationes</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animae</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sunt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repraesentationes</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compositi</a:t>
                      </a:r>
                      <a:r>
                        <a:rPr lang="de-DE" sz="2000" b="0" kern="1200" dirty="0">
                          <a:solidFill>
                            <a:schemeClr val="tx1"/>
                          </a:solidFill>
                          <a:effectLst/>
                          <a:latin typeface="+mn-lt"/>
                          <a:ea typeface="+mn-ea"/>
                          <a:cs typeface="+mn-cs"/>
                        </a:rPr>
                        <a:t> in </a:t>
                      </a:r>
                      <a:r>
                        <a:rPr lang="de-DE" sz="2000" b="0" kern="1200" dirty="0" err="1">
                          <a:solidFill>
                            <a:schemeClr val="tx1"/>
                          </a:solidFill>
                          <a:effectLst/>
                          <a:latin typeface="+mn-lt"/>
                          <a:ea typeface="+mn-ea"/>
                          <a:cs typeface="+mn-cs"/>
                        </a:rPr>
                        <a:t>simplici</a:t>
                      </a:r>
                      <a:r>
                        <a:rPr lang="de-DE" sz="2000" b="0" kern="1200" dirty="0">
                          <a:solidFill>
                            <a:schemeClr val="tx1"/>
                          </a:solidFill>
                          <a:effectLst/>
                          <a:latin typeface="+mn-lt"/>
                          <a:ea typeface="+mn-ea"/>
                          <a:cs typeface="+mn-cs"/>
                        </a:rPr>
                        <a:t>“</a:t>
                      </a:r>
                      <a:endParaRPr lang="fr-FR" sz="2000" b="0" kern="1200" dirty="0">
                        <a:solidFill>
                          <a:schemeClr val="tx1"/>
                        </a:solidFill>
                        <a:effectLst/>
                        <a:latin typeface="+mn-lt"/>
                        <a:ea typeface="+mn-ea"/>
                        <a:cs typeface="+mn-cs"/>
                      </a:endParaRPr>
                    </a:p>
                    <a:p>
                      <a:pPr marL="0" indent="151130" algn="l" defTabSz="914400" rtl="0" eaLnBrk="1" latinLnBrk="0" hangingPunct="0">
                        <a:lnSpc>
                          <a:spcPct val="100000"/>
                        </a:lnSpc>
                        <a:spcAft>
                          <a:spcPts val="0"/>
                        </a:spcAft>
                      </a:pPr>
                      <a:r>
                        <a:rPr lang="de-DE" sz="2000" b="0" kern="1200" dirty="0">
                          <a:solidFill>
                            <a:schemeClr val="tx1"/>
                          </a:solidFill>
                          <a:effectLst/>
                          <a:latin typeface="+mn-lt"/>
                          <a:ea typeface="+mn-ea"/>
                          <a:cs typeface="+mn-cs"/>
                        </a:rPr>
                        <a:t> </a:t>
                      </a:r>
                      <a:endParaRPr lang="fr-FR" sz="2000" b="0" kern="1200" dirty="0">
                        <a:solidFill>
                          <a:schemeClr val="tx1"/>
                        </a:solidFill>
                        <a:effectLst/>
                        <a:latin typeface="+mn-lt"/>
                        <a:ea typeface="+mn-ea"/>
                        <a:cs typeface="+mn-cs"/>
                      </a:endParaRPr>
                    </a:p>
                  </a:txBody>
                  <a:tcPr marL="68580" marR="68580" marT="0" marB="0"/>
                </a:tc>
                <a:extLst>
                  <a:ext uri="{0D108BD9-81ED-4DB2-BD59-A6C34878D82A}">
                    <a16:rowId xmlns="" xmlns:a16="http://schemas.microsoft.com/office/drawing/2014/main" val="1801123858"/>
                  </a:ext>
                </a:extLst>
              </a:tr>
            </a:tbl>
          </a:graphicData>
        </a:graphic>
      </p:graphicFrame>
    </p:spTree>
    <p:extLst>
      <p:ext uri="{BB962C8B-B14F-4D97-AF65-F5344CB8AC3E}">
        <p14:creationId xmlns:p14="http://schemas.microsoft.com/office/powerpoint/2010/main" val="61920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 xmlns:a16="http://schemas.microsoft.com/office/drawing/2014/main" id="{9B73BED4-7372-EA47-B698-E0C26A06D927}"/>
              </a:ext>
            </a:extLst>
          </p:cNvPr>
          <p:cNvGraphicFramePr>
            <a:graphicFrameLocks noGrp="1"/>
          </p:cNvGraphicFramePr>
          <p:nvPr>
            <p:ph idx="1"/>
            <p:extLst>
              <p:ext uri="{D42A27DB-BD31-4B8C-83A1-F6EECF244321}">
                <p14:modId xmlns:p14="http://schemas.microsoft.com/office/powerpoint/2010/main" val="729559758"/>
              </p:ext>
            </p:extLst>
          </p:nvPr>
        </p:nvGraphicFramePr>
        <p:xfrm>
          <a:off x="467544" y="915566"/>
          <a:ext cx="8229600" cy="4197965"/>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217594707"/>
                    </a:ext>
                  </a:extLst>
                </a:gridCol>
                <a:gridCol w="2743200">
                  <a:extLst>
                    <a:ext uri="{9D8B030D-6E8A-4147-A177-3AD203B41FA5}">
                      <a16:colId xmlns="" xmlns:a16="http://schemas.microsoft.com/office/drawing/2014/main" val="2119518325"/>
                    </a:ext>
                  </a:extLst>
                </a:gridCol>
                <a:gridCol w="2743200">
                  <a:extLst>
                    <a:ext uri="{9D8B030D-6E8A-4147-A177-3AD203B41FA5}">
                      <a16:colId xmlns="" xmlns:a16="http://schemas.microsoft.com/office/drawing/2014/main" val="3182548603"/>
                    </a:ext>
                  </a:extLst>
                </a:gridCol>
              </a:tblGrid>
              <a:tr h="820891">
                <a:tc>
                  <a:txBody>
                    <a:bodyPr/>
                    <a:lstStyle/>
                    <a:p>
                      <a:pPr indent="151130" algn="l" hangingPunct="0">
                        <a:lnSpc>
                          <a:spcPct val="100000"/>
                        </a:lnSpc>
                        <a:spcAft>
                          <a:spcPts val="0"/>
                        </a:spcAft>
                      </a:pPr>
                      <a:r>
                        <a:rPr lang="de-DE" sz="2000" b="1" kern="1200" dirty="0">
                          <a:solidFill>
                            <a:schemeClr val="lt1"/>
                          </a:solidFill>
                          <a:effectLst/>
                          <a:latin typeface="+mn-lt"/>
                          <a:ea typeface="+mn-ea"/>
                          <a:cs typeface="+mn-cs"/>
                        </a:rPr>
                        <a:t>Du Châtelet 1742 in</a:t>
                      </a:r>
                      <a:r>
                        <a:rPr lang="de-DE" sz="2000" b="1" kern="1200" baseline="0" dirty="0">
                          <a:solidFill>
                            <a:schemeClr val="lt1"/>
                          </a:solidFill>
                          <a:effectLst/>
                          <a:latin typeface="+mn-lt"/>
                          <a:ea typeface="+mn-ea"/>
                          <a:cs typeface="+mn-cs"/>
                        </a:rPr>
                        <a:t> </a:t>
                      </a:r>
                      <a:r>
                        <a:rPr lang="de-DE" sz="2000" b="1" kern="1200" dirty="0">
                          <a:solidFill>
                            <a:schemeClr val="lt1"/>
                          </a:solidFill>
                          <a:effectLst/>
                          <a:latin typeface="+mn-lt"/>
                          <a:ea typeface="+mn-ea"/>
                          <a:cs typeface="+mn-cs"/>
                        </a:rPr>
                        <a:t>Eberhard 1789, </a:t>
                      </a:r>
                      <a:r>
                        <a:rPr lang="de-DE" sz="2000" b="1" kern="1200" dirty="0" smtClean="0">
                          <a:solidFill>
                            <a:schemeClr val="lt1"/>
                          </a:solidFill>
                          <a:effectLst/>
                          <a:latin typeface="+mn-lt"/>
                          <a:ea typeface="+mn-ea"/>
                          <a:cs typeface="+mn-cs"/>
                        </a:rPr>
                        <a:t>300 (RH): </a:t>
                      </a:r>
                      <a:endParaRPr lang="fr-FR" sz="2000" b="1" kern="1200" dirty="0">
                        <a:solidFill>
                          <a:schemeClr val="lt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1" kern="1200" dirty="0" err="1" smtClean="0">
                          <a:solidFill>
                            <a:schemeClr val="lt1"/>
                          </a:solidFill>
                          <a:effectLst/>
                          <a:latin typeface="+mn-lt"/>
                          <a:ea typeface="+mn-ea"/>
                          <a:cs typeface="+mn-cs"/>
                        </a:rPr>
                        <a:t>Eberhard`s</a:t>
                      </a:r>
                      <a:r>
                        <a:rPr lang="de-DE" sz="2000" b="1" kern="1200" dirty="0" smtClean="0">
                          <a:solidFill>
                            <a:schemeClr val="lt1"/>
                          </a:solidFill>
                          <a:effectLst/>
                          <a:latin typeface="+mn-lt"/>
                          <a:ea typeface="+mn-ea"/>
                          <a:cs typeface="+mn-cs"/>
                        </a:rPr>
                        <a:t> </a:t>
                      </a:r>
                      <a:r>
                        <a:rPr lang="de-DE" sz="2000" b="1" kern="1200" dirty="0" err="1" smtClean="0">
                          <a:solidFill>
                            <a:schemeClr val="lt1"/>
                          </a:solidFill>
                          <a:effectLst/>
                          <a:latin typeface="+mn-lt"/>
                          <a:ea typeface="+mn-ea"/>
                          <a:cs typeface="+mn-cs"/>
                        </a:rPr>
                        <a:t>interpretation</a:t>
                      </a:r>
                      <a:r>
                        <a:rPr lang="de-DE" sz="2000" b="1" kern="1200" dirty="0" smtClean="0">
                          <a:solidFill>
                            <a:schemeClr val="lt1"/>
                          </a:solidFill>
                          <a:effectLst/>
                          <a:latin typeface="+mn-lt"/>
                          <a:ea typeface="+mn-ea"/>
                          <a:cs typeface="+mn-cs"/>
                        </a:rPr>
                        <a:t> </a:t>
                      </a:r>
                      <a:r>
                        <a:rPr lang="de-DE" sz="2000" b="1" kern="1200" dirty="0" err="1" smtClean="0">
                          <a:solidFill>
                            <a:schemeClr val="lt1"/>
                          </a:solidFill>
                          <a:effectLst/>
                          <a:latin typeface="+mn-lt"/>
                          <a:ea typeface="+mn-ea"/>
                          <a:cs typeface="+mn-cs"/>
                        </a:rPr>
                        <a:t>of</a:t>
                      </a:r>
                      <a:r>
                        <a:rPr lang="de-DE" sz="2000" b="1" kern="1200" dirty="0" smtClean="0">
                          <a:solidFill>
                            <a:schemeClr val="lt1"/>
                          </a:solidFill>
                          <a:effectLst/>
                          <a:latin typeface="+mn-lt"/>
                          <a:ea typeface="+mn-ea"/>
                          <a:cs typeface="+mn-cs"/>
                        </a:rPr>
                        <a:t> DuC</a:t>
                      </a:r>
                      <a:r>
                        <a:rPr lang="de-DE" sz="2000" b="1" kern="1200" dirty="0">
                          <a:solidFill>
                            <a:schemeClr val="lt1"/>
                          </a:solidFill>
                          <a:effectLst/>
                          <a:latin typeface="+mn-lt"/>
                          <a:ea typeface="+mn-ea"/>
                          <a:cs typeface="+mn-cs"/>
                        </a:rPr>
                        <a:t/>
                      </a:r>
                      <a:br>
                        <a:rPr lang="de-DE" sz="2000" b="1" kern="1200" dirty="0">
                          <a:solidFill>
                            <a:schemeClr val="lt1"/>
                          </a:solidFill>
                          <a:effectLst/>
                          <a:latin typeface="+mn-lt"/>
                          <a:ea typeface="+mn-ea"/>
                          <a:cs typeface="+mn-cs"/>
                        </a:rPr>
                      </a:br>
                      <a:r>
                        <a:rPr lang="de-DE" sz="2000" b="1" kern="1200" dirty="0">
                          <a:solidFill>
                            <a:schemeClr val="lt1"/>
                          </a:solidFill>
                          <a:effectLst/>
                          <a:latin typeface="+mn-lt"/>
                          <a:ea typeface="+mn-ea"/>
                          <a:cs typeface="+mn-cs"/>
                        </a:rPr>
                        <a:t>1789, 66 /300</a:t>
                      </a:r>
                      <a:endParaRPr lang="fr-FR" sz="2000" b="1" kern="1200" dirty="0">
                        <a:solidFill>
                          <a:schemeClr val="lt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1" kern="1200">
                          <a:solidFill>
                            <a:schemeClr val="lt1"/>
                          </a:solidFill>
                          <a:effectLst/>
                          <a:latin typeface="+mn-lt"/>
                          <a:ea typeface="+mn-ea"/>
                          <a:cs typeface="+mn-cs"/>
                        </a:rPr>
                        <a:t>Wolff 1734 </a:t>
                      </a:r>
                      <a:r>
                        <a:rPr lang="de-DE" sz="2000" b="1" kern="1200" err="1">
                          <a:solidFill>
                            <a:schemeClr val="lt1"/>
                          </a:solidFill>
                          <a:effectLst/>
                          <a:latin typeface="+mn-lt"/>
                          <a:ea typeface="+mn-ea"/>
                          <a:cs typeface="+mn-cs"/>
                        </a:rPr>
                        <a:t>Psychologia</a:t>
                      </a:r>
                      <a:r>
                        <a:rPr lang="de-DE" sz="2000" b="1" kern="1200">
                          <a:solidFill>
                            <a:schemeClr val="lt1"/>
                          </a:solidFill>
                          <a:effectLst/>
                          <a:latin typeface="+mn-lt"/>
                          <a:ea typeface="+mn-ea"/>
                          <a:cs typeface="+mn-cs"/>
                        </a:rPr>
                        <a:t> </a:t>
                      </a:r>
                      <a:r>
                        <a:rPr lang="de-DE" sz="2000" b="1" kern="1200" err="1">
                          <a:solidFill>
                            <a:schemeClr val="lt1"/>
                          </a:solidFill>
                          <a:effectLst/>
                          <a:latin typeface="+mn-lt"/>
                          <a:ea typeface="+mn-ea"/>
                          <a:cs typeface="+mn-cs"/>
                        </a:rPr>
                        <a:t>rationalis</a:t>
                      </a:r>
                      <a:r>
                        <a:rPr lang="de-DE" sz="2000" b="1" kern="1200">
                          <a:solidFill>
                            <a:schemeClr val="lt1"/>
                          </a:solidFill>
                          <a:effectLst/>
                          <a:latin typeface="+mn-lt"/>
                          <a:ea typeface="+mn-ea"/>
                          <a:cs typeface="+mn-cs"/>
                        </a:rPr>
                        <a:t> § 85, 83</a:t>
                      </a:r>
                      <a:endParaRPr lang="fr-FR" sz="2000" b="1" kern="1200">
                        <a:solidFill>
                          <a:schemeClr val="lt1"/>
                        </a:solidFill>
                        <a:effectLst/>
                        <a:latin typeface="+mn-lt"/>
                        <a:ea typeface="+mn-ea"/>
                        <a:cs typeface="+mn-cs"/>
                      </a:endParaRPr>
                    </a:p>
                  </a:txBody>
                  <a:tcPr marL="68580" marR="68580" marT="0" marB="0"/>
                </a:tc>
                <a:extLst>
                  <a:ext uri="{0D108BD9-81ED-4DB2-BD59-A6C34878D82A}">
                    <a16:rowId xmlns="" xmlns:a16="http://schemas.microsoft.com/office/drawing/2014/main" val="2711872284"/>
                  </a:ext>
                </a:extLst>
              </a:tr>
              <a:tr h="3283565">
                <a:tc>
                  <a:txBody>
                    <a:bodyPr/>
                    <a:lstStyle/>
                    <a:p>
                      <a:pPr marL="0" indent="151130" algn="l" defTabSz="914400" rtl="0" eaLnBrk="1" latinLnBrk="0" hangingPunct="0">
                        <a:lnSpc>
                          <a:spcPct val="100000"/>
                        </a:lnSpc>
                        <a:spcAft>
                          <a:spcPts val="0"/>
                        </a:spcAft>
                      </a:pPr>
                      <a:r>
                        <a:rPr lang="de-DE" sz="2000" b="0" kern="1200" dirty="0" smtClean="0">
                          <a:solidFill>
                            <a:schemeClr val="tx1"/>
                          </a:solidFill>
                          <a:effectLst/>
                          <a:latin typeface="+mn-lt"/>
                          <a:ea typeface="+mn-ea"/>
                          <a:cs typeface="+mn-cs"/>
                        </a:rPr>
                        <a:t>„</a:t>
                      </a:r>
                      <a:r>
                        <a:rPr lang="de-DE" sz="2000" b="0" kern="1200" dirty="0" err="1" smtClean="0">
                          <a:solidFill>
                            <a:schemeClr val="tx1"/>
                          </a:solidFill>
                          <a:effectLst/>
                          <a:latin typeface="+mn-lt"/>
                          <a:ea typeface="+mn-ea"/>
                          <a:cs typeface="+mn-cs"/>
                        </a:rPr>
                        <a:t>Phenomena</a:t>
                      </a:r>
                      <a:r>
                        <a:rPr lang="en-US" sz="2000" dirty="0" smtClean="0"/>
                        <a:t> </a:t>
                      </a:r>
                      <a:r>
                        <a:rPr lang="en-US" sz="2000" dirty="0" smtClean="0"/>
                        <a:t>are images that arise from the </a:t>
                      </a:r>
                      <a:r>
                        <a:rPr lang="en-US" sz="2000" dirty="0" smtClean="0">
                          <a:solidFill>
                            <a:srgbClr val="C00000"/>
                          </a:solidFill>
                        </a:rPr>
                        <a:t>confusion of several realities</a:t>
                      </a:r>
                      <a:r>
                        <a:rPr lang="en-US" sz="2000" dirty="0" smtClean="0"/>
                        <a:t>”.</a:t>
                      </a:r>
                      <a:r>
                        <a:rPr lang="de-DE" sz="2000" b="0" kern="1200" dirty="0" smtClean="0">
                          <a:solidFill>
                            <a:schemeClr val="tx1"/>
                          </a:solidFill>
                          <a:effectLst/>
                          <a:latin typeface="+mn-lt"/>
                          <a:ea typeface="+mn-ea"/>
                          <a:cs typeface="+mn-cs"/>
                        </a:rPr>
                        <a:t> </a:t>
                      </a:r>
                      <a:endParaRPr lang="fr-FR" sz="2000" b="0" kern="1200" dirty="0">
                        <a:solidFill>
                          <a:schemeClr val="tx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0" kern="1200" dirty="0" smtClean="0">
                          <a:solidFill>
                            <a:schemeClr val="tx1"/>
                          </a:solidFill>
                          <a:effectLst/>
                          <a:latin typeface="+mn-lt"/>
                          <a:ea typeface="+mn-ea"/>
                          <a:cs typeface="+mn-cs"/>
                        </a:rPr>
                        <a:t>„</a:t>
                      </a:r>
                      <a:r>
                        <a:rPr lang="de-DE" sz="2000" b="0" kern="1200" dirty="0" err="1" smtClean="0">
                          <a:solidFill>
                            <a:schemeClr val="tx1"/>
                          </a:solidFill>
                          <a:effectLst/>
                          <a:latin typeface="+mn-lt"/>
                          <a:ea typeface="+mn-ea"/>
                          <a:cs typeface="+mn-cs"/>
                        </a:rPr>
                        <a:t>images</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are</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presentations</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of</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the</a:t>
                      </a:r>
                      <a:r>
                        <a:rPr lang="de-DE" sz="2000" b="0" kern="1200" dirty="0" smtClean="0">
                          <a:solidFill>
                            <a:schemeClr val="tx1"/>
                          </a:solidFill>
                          <a:effectLst/>
                          <a:latin typeface="+mn-lt"/>
                          <a:ea typeface="+mn-ea"/>
                          <a:cs typeface="+mn-cs"/>
                        </a:rPr>
                        <a:t> </a:t>
                      </a:r>
                      <a:r>
                        <a:rPr lang="de-DE" sz="2000" b="0" kern="1200" dirty="0" err="1" smtClean="0">
                          <a:solidFill>
                            <a:srgbClr val="C00000"/>
                          </a:solidFill>
                          <a:effectLst/>
                          <a:latin typeface="+mn-lt"/>
                          <a:ea typeface="+mn-ea"/>
                          <a:cs typeface="+mn-cs"/>
                        </a:rPr>
                        <a:t>composite</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this</a:t>
                      </a:r>
                      <a:r>
                        <a:rPr lang="de-DE" sz="2000" b="0" kern="1200" dirty="0" smtClean="0">
                          <a:solidFill>
                            <a:schemeClr val="tx1"/>
                          </a:solidFill>
                          <a:effectLst/>
                          <a:latin typeface="+mn-lt"/>
                          <a:ea typeface="+mn-ea"/>
                          <a:cs typeface="+mn-cs"/>
                        </a:rPr>
                        <a:t> </a:t>
                      </a:r>
                      <a:r>
                        <a:rPr lang="de-DE" sz="2000" b="0" kern="1200" dirty="0" err="1" smtClean="0">
                          <a:solidFill>
                            <a:schemeClr val="tx1"/>
                          </a:solidFill>
                          <a:effectLst/>
                          <a:latin typeface="+mn-lt"/>
                          <a:ea typeface="+mn-ea"/>
                          <a:cs typeface="+mn-cs"/>
                        </a:rPr>
                        <a:t>kind</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of</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presentation</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of</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the</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composite</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is</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sensual</a:t>
                      </a:r>
                      <a:r>
                        <a:rPr lang="de-DE" sz="2000" b="0" kern="1200" baseline="0" dirty="0" smtClean="0">
                          <a:solidFill>
                            <a:schemeClr val="tx1"/>
                          </a:solidFill>
                          <a:effectLst/>
                          <a:latin typeface="+mn-lt"/>
                          <a:ea typeface="+mn-ea"/>
                          <a:cs typeface="+mn-cs"/>
                        </a:rPr>
                        <a:t> </a:t>
                      </a:r>
                      <a:r>
                        <a:rPr lang="de-DE" sz="2000" b="0" kern="1200" baseline="0" dirty="0" err="1" smtClean="0">
                          <a:solidFill>
                            <a:schemeClr val="tx1"/>
                          </a:solidFill>
                          <a:effectLst/>
                          <a:latin typeface="+mn-lt"/>
                          <a:ea typeface="+mn-ea"/>
                          <a:cs typeface="+mn-cs"/>
                        </a:rPr>
                        <a:t>perception</a:t>
                      </a:r>
                      <a:r>
                        <a:rPr lang="de-DE" sz="2000" b="0" kern="1200" dirty="0" smtClean="0">
                          <a:solidFill>
                            <a:schemeClr val="tx1"/>
                          </a:solidFill>
                          <a:effectLst/>
                          <a:latin typeface="+mn-lt"/>
                          <a:ea typeface="+mn-ea"/>
                          <a:cs typeface="+mn-cs"/>
                        </a:rPr>
                        <a:t>“ </a:t>
                      </a:r>
                      <a:endParaRPr lang="fr-FR" sz="2000" b="0" kern="1200" dirty="0">
                        <a:solidFill>
                          <a:schemeClr val="tx1"/>
                        </a:solidFill>
                        <a:effectLst/>
                        <a:latin typeface="+mn-lt"/>
                        <a:ea typeface="+mn-ea"/>
                        <a:cs typeface="+mn-cs"/>
                      </a:endParaRPr>
                    </a:p>
                  </a:txBody>
                  <a:tcPr marL="68580" marR="68580" marT="0" marB="0"/>
                </a:tc>
                <a:tc>
                  <a:txBody>
                    <a:bodyPr/>
                    <a:lstStyle/>
                    <a:p>
                      <a:pPr marL="0" indent="151130" algn="l" defTabSz="914400" rtl="0" eaLnBrk="1" latinLnBrk="0" hangingPunct="0">
                        <a:lnSpc>
                          <a:spcPct val="100000"/>
                        </a:lnSpc>
                        <a:spcAft>
                          <a:spcPts val="0"/>
                        </a:spcAft>
                      </a:pPr>
                      <a:r>
                        <a:rPr lang="de-DE" sz="2000" b="0" kern="1200" dirty="0">
                          <a:solidFill>
                            <a:schemeClr val="tx1"/>
                          </a:solidFill>
                          <a:effectLst/>
                          <a:latin typeface="+mn-lt"/>
                          <a:ea typeface="+mn-ea"/>
                          <a:cs typeface="+mn-cs"/>
                        </a:rPr>
                        <a:t>§ 85: Imago in </a:t>
                      </a:r>
                      <a:r>
                        <a:rPr lang="de-DE" sz="2000" b="0" kern="1200" dirty="0" err="1">
                          <a:solidFill>
                            <a:schemeClr val="tx1"/>
                          </a:solidFill>
                          <a:effectLst/>
                          <a:latin typeface="+mn-lt"/>
                          <a:ea typeface="+mn-ea"/>
                          <a:cs typeface="+mn-cs"/>
                        </a:rPr>
                        <a:t>genere</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est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repraesentatio</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quaelibet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compositi</a:t>
                      </a:r>
                      <a:r>
                        <a:rPr lang="de-DE" sz="2000" b="0" kern="1200" dirty="0">
                          <a:solidFill>
                            <a:schemeClr val="tx1"/>
                          </a:solidFill>
                          <a:effectLst/>
                          <a:latin typeface="+mn-lt"/>
                          <a:ea typeface="+mn-ea"/>
                          <a:cs typeface="+mn-cs"/>
                        </a:rPr>
                        <a:t>“; </a:t>
                      </a:r>
                      <a:br>
                        <a:rPr lang="de-DE" sz="2000" b="0" kern="1200" dirty="0">
                          <a:solidFill>
                            <a:schemeClr val="tx1"/>
                          </a:solidFill>
                          <a:effectLst/>
                          <a:latin typeface="+mn-lt"/>
                          <a:ea typeface="+mn-ea"/>
                          <a:cs typeface="+mn-cs"/>
                        </a:rPr>
                      </a:br>
                      <a:r>
                        <a:rPr lang="de-DE" sz="2000" b="0" kern="1200" dirty="0">
                          <a:solidFill>
                            <a:schemeClr val="tx1"/>
                          </a:solidFill>
                          <a:effectLst/>
                          <a:latin typeface="+mn-lt"/>
                          <a:ea typeface="+mn-ea"/>
                          <a:cs typeface="+mn-cs"/>
                        </a:rPr>
                        <a:t>§ 83: </a:t>
                      </a:r>
                      <a:r>
                        <a:rPr lang="de-DE" sz="2000" b="0" kern="1200" dirty="0" err="1">
                          <a:solidFill>
                            <a:schemeClr val="tx1"/>
                          </a:solidFill>
                          <a:effectLst/>
                          <a:latin typeface="+mn-lt"/>
                          <a:ea typeface="+mn-ea"/>
                          <a:cs typeface="+mn-cs"/>
                        </a:rPr>
                        <a:t>Sensationes</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animae</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sunt</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repraesentationes</a:t>
                      </a:r>
                      <a:r>
                        <a:rPr lang="de-DE" sz="2000" b="0" kern="1200" dirty="0">
                          <a:solidFill>
                            <a:schemeClr val="tx1"/>
                          </a:solidFill>
                          <a:effectLst/>
                          <a:latin typeface="+mn-lt"/>
                          <a:ea typeface="+mn-ea"/>
                          <a:cs typeface="+mn-cs"/>
                        </a:rPr>
                        <a:t> </a:t>
                      </a:r>
                      <a:r>
                        <a:rPr lang="de-DE" sz="2000" b="0" kern="1200" dirty="0" err="1">
                          <a:solidFill>
                            <a:schemeClr val="tx1"/>
                          </a:solidFill>
                          <a:effectLst/>
                          <a:latin typeface="+mn-lt"/>
                          <a:ea typeface="+mn-ea"/>
                          <a:cs typeface="+mn-cs"/>
                        </a:rPr>
                        <a:t>compositi</a:t>
                      </a:r>
                      <a:r>
                        <a:rPr lang="de-DE" sz="2000" b="0" kern="1200" dirty="0">
                          <a:solidFill>
                            <a:schemeClr val="tx1"/>
                          </a:solidFill>
                          <a:effectLst/>
                          <a:latin typeface="+mn-lt"/>
                          <a:ea typeface="+mn-ea"/>
                          <a:cs typeface="+mn-cs"/>
                        </a:rPr>
                        <a:t> in </a:t>
                      </a:r>
                      <a:r>
                        <a:rPr lang="de-DE" sz="2000" b="0" kern="1200" dirty="0" err="1">
                          <a:solidFill>
                            <a:schemeClr val="tx1"/>
                          </a:solidFill>
                          <a:effectLst/>
                          <a:latin typeface="+mn-lt"/>
                          <a:ea typeface="+mn-ea"/>
                          <a:cs typeface="+mn-cs"/>
                        </a:rPr>
                        <a:t>simplici</a:t>
                      </a:r>
                      <a:r>
                        <a:rPr lang="de-DE" sz="2000" b="0" kern="1200" dirty="0">
                          <a:solidFill>
                            <a:schemeClr val="tx1"/>
                          </a:solidFill>
                          <a:effectLst/>
                          <a:latin typeface="+mn-lt"/>
                          <a:ea typeface="+mn-ea"/>
                          <a:cs typeface="+mn-cs"/>
                        </a:rPr>
                        <a:t>“</a:t>
                      </a:r>
                      <a:endParaRPr lang="fr-FR" sz="2000" b="0" kern="1200" dirty="0">
                        <a:solidFill>
                          <a:schemeClr val="tx1"/>
                        </a:solidFill>
                        <a:effectLst/>
                        <a:latin typeface="+mn-lt"/>
                        <a:ea typeface="+mn-ea"/>
                        <a:cs typeface="+mn-cs"/>
                      </a:endParaRPr>
                    </a:p>
                    <a:p>
                      <a:pPr marL="0" indent="151130" algn="l" defTabSz="914400" rtl="0" eaLnBrk="1" latinLnBrk="0" hangingPunct="0">
                        <a:lnSpc>
                          <a:spcPct val="100000"/>
                        </a:lnSpc>
                        <a:spcAft>
                          <a:spcPts val="0"/>
                        </a:spcAft>
                      </a:pPr>
                      <a:r>
                        <a:rPr lang="de-DE" sz="2000" b="0" kern="1200" dirty="0">
                          <a:solidFill>
                            <a:schemeClr val="tx1"/>
                          </a:solidFill>
                          <a:effectLst/>
                          <a:latin typeface="+mn-lt"/>
                          <a:ea typeface="+mn-ea"/>
                          <a:cs typeface="+mn-cs"/>
                        </a:rPr>
                        <a:t> </a:t>
                      </a:r>
                      <a:endParaRPr lang="fr-FR" sz="2000" b="0" kern="1200" dirty="0">
                        <a:solidFill>
                          <a:schemeClr val="tx1"/>
                        </a:solidFill>
                        <a:effectLst/>
                        <a:latin typeface="+mn-lt"/>
                        <a:ea typeface="+mn-ea"/>
                        <a:cs typeface="+mn-cs"/>
                      </a:endParaRPr>
                    </a:p>
                  </a:txBody>
                  <a:tcPr marL="68580" marR="68580" marT="0" marB="0"/>
                </a:tc>
                <a:extLst>
                  <a:ext uri="{0D108BD9-81ED-4DB2-BD59-A6C34878D82A}">
                    <a16:rowId xmlns="" xmlns:a16="http://schemas.microsoft.com/office/drawing/2014/main" val="1801123858"/>
                  </a:ext>
                </a:extLst>
              </a:tr>
            </a:tbl>
          </a:graphicData>
        </a:graphic>
      </p:graphicFrame>
    </p:spTree>
    <p:extLst>
      <p:ext uri="{BB962C8B-B14F-4D97-AF65-F5344CB8AC3E}">
        <p14:creationId xmlns:p14="http://schemas.microsoft.com/office/powerpoint/2010/main" val="155923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 xmlns:a16="http://schemas.microsoft.com/office/drawing/2014/main" id="{5B4DFC4F-9390-B949-98BA-43D9E057E1E7}"/>
              </a:ext>
            </a:extLst>
          </p:cNvPr>
          <p:cNvGraphicFramePr>
            <a:graphicFrameLocks noGrp="1"/>
          </p:cNvGraphicFramePr>
          <p:nvPr>
            <p:ph idx="1"/>
            <p:extLst>
              <p:ext uri="{D42A27DB-BD31-4B8C-83A1-F6EECF244321}">
                <p14:modId xmlns:p14="http://schemas.microsoft.com/office/powerpoint/2010/main" val="629906938"/>
              </p:ext>
            </p:extLst>
          </p:nvPr>
        </p:nvGraphicFramePr>
        <p:xfrm>
          <a:off x="2" y="699543"/>
          <a:ext cx="9143999" cy="4993231"/>
        </p:xfrm>
        <a:graphic>
          <a:graphicData uri="http://schemas.openxmlformats.org/drawingml/2006/table">
            <a:tbl>
              <a:tblPr firstRow="1" bandRow="1">
                <a:tableStyleId>{5C22544A-7EE6-4342-B048-85BDC9FD1C3A}</a:tableStyleId>
              </a:tblPr>
              <a:tblGrid>
                <a:gridCol w="2914585">
                  <a:extLst>
                    <a:ext uri="{9D8B030D-6E8A-4147-A177-3AD203B41FA5}">
                      <a16:colId xmlns="" xmlns:a16="http://schemas.microsoft.com/office/drawing/2014/main" val="3280145950"/>
                    </a:ext>
                  </a:extLst>
                </a:gridCol>
                <a:gridCol w="2914586">
                  <a:extLst>
                    <a:ext uri="{9D8B030D-6E8A-4147-A177-3AD203B41FA5}">
                      <a16:colId xmlns="" xmlns:a16="http://schemas.microsoft.com/office/drawing/2014/main" val="4081024248"/>
                    </a:ext>
                  </a:extLst>
                </a:gridCol>
                <a:gridCol w="3314828">
                  <a:extLst>
                    <a:ext uri="{9D8B030D-6E8A-4147-A177-3AD203B41FA5}">
                      <a16:colId xmlns="" xmlns:a16="http://schemas.microsoft.com/office/drawing/2014/main" val="1279262250"/>
                    </a:ext>
                  </a:extLst>
                </a:gridCol>
              </a:tblGrid>
              <a:tr h="421231">
                <a:tc>
                  <a:txBody>
                    <a:bodyPr/>
                    <a:lstStyle/>
                    <a:p>
                      <a:r>
                        <a:rPr lang="de-DE" sz="1600" dirty="0"/>
                        <a:t>Steinwehr  DUC </a:t>
                      </a:r>
                      <a:r>
                        <a:rPr lang="de-DE" sz="1600" dirty="0" smtClean="0"/>
                        <a:t>1743 § 154</a:t>
                      </a:r>
                      <a:endParaRPr lang="de-DE" sz="1600" dirty="0"/>
                    </a:p>
                  </a:txBody>
                  <a:tcPr/>
                </a:tc>
                <a:tc>
                  <a:txBody>
                    <a:bodyPr/>
                    <a:lstStyle/>
                    <a:p>
                      <a:r>
                        <a:rPr lang="de-DE" sz="1600" dirty="0"/>
                        <a:t>Du Châtelet 1742 </a:t>
                      </a:r>
                      <a:r>
                        <a:rPr lang="de-DE" sz="1600" dirty="0" smtClean="0"/>
                        <a:t> § 154</a:t>
                      </a:r>
                      <a:endParaRPr lang="de-DE" sz="1600" dirty="0"/>
                    </a:p>
                  </a:txBody>
                  <a:tcPr/>
                </a:tc>
                <a:tc>
                  <a:txBody>
                    <a:bodyPr/>
                    <a:lstStyle/>
                    <a:p>
                      <a:r>
                        <a:rPr lang="de-DE" sz="1600" dirty="0" smtClean="0"/>
                        <a:t>DUC </a:t>
                      </a:r>
                      <a:r>
                        <a:rPr lang="de-DE" sz="1600" dirty="0"/>
                        <a:t>2018 /1740 </a:t>
                      </a:r>
                      <a:r>
                        <a:rPr lang="de-DE" sz="1600" dirty="0" smtClean="0"/>
                        <a:t>§ </a:t>
                      </a:r>
                      <a:r>
                        <a:rPr lang="de-DE" sz="1600" dirty="0" smtClean="0"/>
                        <a:t>154 (</a:t>
                      </a:r>
                      <a:r>
                        <a:rPr lang="de-DE" sz="1600" dirty="0" err="1" smtClean="0"/>
                        <a:t>Brading</a:t>
                      </a:r>
                      <a:r>
                        <a:rPr lang="de-DE" sz="1600" dirty="0" smtClean="0"/>
                        <a:t>)</a:t>
                      </a:r>
                      <a:endParaRPr lang="de-DE" sz="1600" dirty="0"/>
                    </a:p>
                  </a:txBody>
                  <a:tcPr/>
                </a:tc>
                <a:extLst>
                  <a:ext uri="{0D108BD9-81ED-4DB2-BD59-A6C34878D82A}">
                    <a16:rowId xmlns="" xmlns:a16="http://schemas.microsoft.com/office/drawing/2014/main" val="2459447870"/>
                  </a:ext>
                </a:extLst>
              </a:tr>
              <a:tr h="4331297">
                <a:tc>
                  <a:txBody>
                    <a:bodyPr/>
                    <a:lstStyle/>
                    <a:p>
                      <a:r>
                        <a:rPr lang="de-DE" sz="1600" kern="1200" dirty="0">
                          <a:solidFill>
                            <a:schemeClr val="dk1"/>
                          </a:solidFill>
                          <a:effectLst/>
                          <a:latin typeface="+mn-lt"/>
                          <a:ea typeface="+mn-ea"/>
                          <a:cs typeface="+mn-cs"/>
                        </a:rPr>
                        <a:t>„Es bleibt also dabei, </a:t>
                      </a:r>
                      <a:r>
                        <a:rPr lang="de-DE" sz="1600" kern="1200" dirty="0" err="1">
                          <a:solidFill>
                            <a:schemeClr val="dk1"/>
                          </a:solidFill>
                          <a:effectLst/>
                          <a:latin typeface="+mn-lt"/>
                          <a:ea typeface="+mn-ea"/>
                          <a:cs typeface="+mn-cs"/>
                        </a:rPr>
                        <a:t>daß</a:t>
                      </a:r>
                      <a:r>
                        <a:rPr lang="de-DE" sz="1600" kern="1200" dirty="0">
                          <a:solidFill>
                            <a:schemeClr val="dk1"/>
                          </a:solidFill>
                          <a:effectLst/>
                          <a:latin typeface="+mn-lt"/>
                          <a:ea typeface="+mn-ea"/>
                          <a:cs typeface="+mn-cs"/>
                        </a:rPr>
                        <a:t> in der Natur nichts dergleichen wirklich </a:t>
                      </a:r>
                      <a:r>
                        <a:rPr lang="de-DE" sz="1600" kern="1200" dirty="0" err="1">
                          <a:solidFill>
                            <a:schemeClr val="dk1"/>
                          </a:solidFill>
                          <a:effectLst/>
                          <a:latin typeface="+mn-lt"/>
                          <a:ea typeface="+mn-ea"/>
                          <a:cs typeface="+mn-cs"/>
                        </a:rPr>
                        <a:t>sey</a:t>
                      </a:r>
                      <a:r>
                        <a:rPr lang="de-DE" sz="1600" kern="1200" dirty="0">
                          <a:solidFill>
                            <a:schemeClr val="dk1"/>
                          </a:solidFill>
                          <a:effectLst/>
                          <a:latin typeface="+mn-lt"/>
                          <a:ea typeface="+mn-ea"/>
                          <a:cs typeface="+mn-cs"/>
                        </a:rPr>
                        <a:t>; als die Farben, und was aus ihrer Sammlung entstehet, der </a:t>
                      </a:r>
                      <a:r>
                        <a:rPr lang="de-DE" sz="1600" kern="1200" dirty="0" err="1">
                          <a:solidFill>
                            <a:schemeClr val="dk1"/>
                          </a:solidFill>
                          <a:effectLst/>
                          <a:latin typeface="+mn-lt"/>
                          <a:ea typeface="+mn-ea"/>
                          <a:cs typeface="+mn-cs"/>
                        </a:rPr>
                        <a:t>Gesch</a:t>
                      </a:r>
                      <a:r>
                        <a:rPr lang="de-DE" sz="1600" kern="1200" dirty="0">
                          <a:solidFill>
                            <a:schemeClr val="dk1"/>
                          </a:solidFill>
                          <a:effectLst/>
                          <a:latin typeface="+mn-lt"/>
                          <a:ea typeface="+mn-ea"/>
                          <a:cs typeface="+mn-cs"/>
                        </a:rPr>
                        <a:t>(m)</a:t>
                      </a:r>
                      <a:r>
                        <a:rPr lang="de-DE" sz="1600" kern="1200" dirty="0" err="1">
                          <a:solidFill>
                            <a:schemeClr val="dk1"/>
                          </a:solidFill>
                          <a:effectLst/>
                          <a:latin typeface="+mn-lt"/>
                          <a:ea typeface="+mn-ea"/>
                          <a:cs typeface="+mn-cs"/>
                        </a:rPr>
                        <a:t>ack</a:t>
                      </a:r>
                      <a:r>
                        <a:rPr lang="de-DE" sz="1600" kern="1200" dirty="0">
                          <a:solidFill>
                            <a:schemeClr val="dk1"/>
                          </a:solidFill>
                          <a:effectLst/>
                          <a:latin typeface="+mn-lt"/>
                          <a:ea typeface="+mn-ea"/>
                          <a:cs typeface="+mn-cs"/>
                        </a:rPr>
                        <a:t>, der Schall und alle sinnlichen </a:t>
                      </a:r>
                      <a:r>
                        <a:rPr lang="de-DE" sz="1600" kern="1200" dirty="0" err="1">
                          <a:solidFill>
                            <a:schemeClr val="dk1"/>
                          </a:solidFill>
                          <a:effectLst/>
                          <a:latin typeface="+mn-lt"/>
                          <a:ea typeface="+mn-ea"/>
                          <a:cs typeface="+mn-cs"/>
                        </a:rPr>
                        <a:t>Beschaffenheiten</a:t>
                      </a:r>
                      <a:r>
                        <a:rPr lang="de-DE" sz="1600" kern="1200" dirty="0">
                          <a:solidFill>
                            <a:schemeClr val="dk1"/>
                          </a:solidFill>
                          <a:effectLst/>
                          <a:latin typeface="+mn-lt"/>
                          <a:ea typeface="+mn-ea"/>
                          <a:cs typeface="+mn-cs"/>
                        </a:rPr>
                        <a:t>; </a:t>
                      </a:r>
                      <a:r>
                        <a:rPr lang="de-DE" sz="1600" b="1" kern="1200" dirty="0">
                          <a:solidFill>
                            <a:schemeClr val="dk1"/>
                          </a:solidFill>
                          <a:effectLst/>
                          <a:latin typeface="+mn-lt"/>
                          <a:ea typeface="+mn-ea"/>
                          <a:cs typeface="+mn-cs"/>
                        </a:rPr>
                        <a:t>und </a:t>
                      </a:r>
                      <a:r>
                        <a:rPr lang="de-DE" sz="1600" b="1" kern="1200" dirty="0" err="1">
                          <a:solidFill>
                            <a:schemeClr val="dk1"/>
                          </a:solidFill>
                          <a:effectLst/>
                          <a:latin typeface="+mn-lt"/>
                          <a:ea typeface="+mn-ea"/>
                          <a:cs typeface="+mn-cs"/>
                        </a:rPr>
                        <a:t>daß</a:t>
                      </a:r>
                      <a:r>
                        <a:rPr lang="de-DE" sz="1600" b="1" kern="1200" dirty="0">
                          <a:solidFill>
                            <a:schemeClr val="dk1"/>
                          </a:solidFill>
                          <a:effectLst/>
                          <a:latin typeface="+mn-lt"/>
                          <a:ea typeface="+mn-ea"/>
                          <a:cs typeface="+mn-cs"/>
                        </a:rPr>
                        <a:t> alles dieses nur in so ferne </a:t>
                      </a:r>
                      <a:r>
                        <a:rPr lang="de-DE" sz="1600" b="1" kern="1200" dirty="0" err="1">
                          <a:solidFill>
                            <a:schemeClr val="dk1"/>
                          </a:solidFill>
                          <a:effectLst/>
                          <a:latin typeface="+mn-lt"/>
                          <a:ea typeface="+mn-ea"/>
                          <a:cs typeface="+mn-cs"/>
                        </a:rPr>
                        <a:t>sey</a:t>
                      </a:r>
                      <a:r>
                        <a:rPr lang="de-DE" sz="1600" b="1" kern="1200" dirty="0">
                          <a:solidFill>
                            <a:schemeClr val="dk1"/>
                          </a:solidFill>
                          <a:effectLst/>
                          <a:latin typeface="+mn-lt"/>
                          <a:ea typeface="+mn-ea"/>
                          <a:cs typeface="+mn-cs"/>
                        </a:rPr>
                        <a:t>, als es Wesen </a:t>
                      </a:r>
                      <a:r>
                        <a:rPr lang="de-DE" sz="1600" b="1" kern="1200" dirty="0" err="1">
                          <a:solidFill>
                            <a:schemeClr val="dk1"/>
                          </a:solidFill>
                          <a:effectLst/>
                          <a:latin typeface="+mn-lt"/>
                          <a:ea typeface="+mn-ea"/>
                          <a:cs typeface="+mn-cs"/>
                        </a:rPr>
                        <a:t>giebet</a:t>
                      </a:r>
                      <a:r>
                        <a:rPr lang="de-DE" sz="1600" b="1" kern="1200" dirty="0">
                          <a:solidFill>
                            <a:schemeClr val="dk1"/>
                          </a:solidFill>
                          <a:effectLst/>
                          <a:latin typeface="+mn-lt"/>
                          <a:ea typeface="+mn-ea"/>
                          <a:cs typeface="+mn-cs"/>
                        </a:rPr>
                        <a:t>, die, weil sie das Wirkliche, so sie nicht unterscheiden können, miteinander vermischen</a:t>
                      </a:r>
                      <a:r>
                        <a:rPr lang="de-DE" sz="1600" kern="1200" dirty="0">
                          <a:solidFill>
                            <a:schemeClr val="dk1"/>
                          </a:solidFill>
                          <a:effectLst/>
                          <a:latin typeface="+mn-lt"/>
                          <a:ea typeface="+mn-ea"/>
                          <a:cs typeface="+mn-cs"/>
                        </a:rPr>
                        <a:t>, diejenigen Bilder hervorbringen, welche nur Erscheinungen sind. </a:t>
                      </a:r>
                      <a:endParaRPr lang="de-DE" sz="1600" dirty="0"/>
                    </a:p>
                  </a:txBody>
                  <a:tcPr/>
                </a:tc>
                <a:tc>
                  <a:txBody>
                    <a:bodyPr/>
                    <a:lstStyle/>
                    <a:p>
                      <a:r>
                        <a:rPr lang="fr-FR" sz="1600" kern="1200" dirty="0">
                          <a:solidFill>
                            <a:schemeClr val="dk1"/>
                          </a:solidFill>
                          <a:effectLst/>
                          <a:latin typeface="+mn-lt"/>
                          <a:ea typeface="+mn-ea"/>
                          <a:cs typeface="+mn-cs"/>
                        </a:rPr>
                        <a:t>"Il est donc certain qu'il n'y a rien dans la Nature, comme les couleurs &amp; les objets qui résultent de leurs assemblages, ni comme les saveurs, les sons, &amp; toutes les qualités sensible, </a:t>
                      </a:r>
                      <a:r>
                        <a:rPr lang="fr-FR" sz="1600" b="1" kern="1200" dirty="0">
                          <a:solidFill>
                            <a:schemeClr val="dk1"/>
                          </a:solidFill>
                          <a:effectLst/>
                          <a:latin typeface="+mn-lt"/>
                          <a:ea typeface="+mn-ea"/>
                          <a:cs typeface="+mn-cs"/>
                        </a:rPr>
                        <a:t>et que toutes ces choses n' existent qu'autant qu'il existe des Êtres, qui, en confondant les réalités</a:t>
                      </a:r>
                      <a:r>
                        <a:rPr lang="fr-FR" sz="1600" kern="1200" dirty="0">
                          <a:solidFill>
                            <a:schemeClr val="dk1"/>
                          </a:solidFill>
                          <a:effectLst/>
                          <a:latin typeface="+mn-lt"/>
                          <a:ea typeface="+mn-ea"/>
                          <a:cs typeface="+mn-cs"/>
                        </a:rPr>
                        <a:t> qu'ils ne </a:t>
                      </a:r>
                      <a:r>
                        <a:rPr lang="fr-FR" sz="1600" kern="1200" dirty="0" err="1">
                          <a:solidFill>
                            <a:schemeClr val="dk1"/>
                          </a:solidFill>
                          <a:effectLst/>
                          <a:latin typeface="+mn-lt"/>
                          <a:ea typeface="+mn-ea"/>
                          <a:cs typeface="+mn-cs"/>
                        </a:rPr>
                        <a:t>sauroient</a:t>
                      </a:r>
                      <a:r>
                        <a:rPr lang="fr-FR" sz="1600" kern="1200" dirty="0">
                          <a:solidFill>
                            <a:schemeClr val="dk1"/>
                          </a:solidFill>
                          <a:effectLst/>
                          <a:latin typeface="+mn-lt"/>
                          <a:ea typeface="+mn-ea"/>
                          <a:cs typeface="+mn-cs"/>
                        </a:rPr>
                        <a:t> discerner, font naitre pour eux ces images, qui ne sont que des Phénomènes. </a:t>
                      </a:r>
                      <a:endParaRPr lang="de-DE" sz="1600" dirty="0"/>
                    </a:p>
                  </a:txBody>
                  <a:tcPr/>
                </a:tc>
                <a:tc>
                  <a:txBody>
                    <a:bodyPr/>
                    <a:lstStyle/>
                    <a:p>
                      <a:r>
                        <a:rPr lang="en-GB" sz="2000" kern="1200" dirty="0">
                          <a:solidFill>
                            <a:schemeClr val="dk1"/>
                          </a:solidFill>
                          <a:effectLst/>
                          <a:latin typeface="+mn-lt"/>
                          <a:ea typeface="+mn-ea"/>
                          <a:cs typeface="+mn-cs"/>
                        </a:rPr>
                        <a:t>It is therefore certain that there is nothing in Nature like the </a:t>
                      </a:r>
                      <a:r>
                        <a:rPr lang="en-GB" sz="2000" kern="1200" dirty="0" smtClean="0">
                          <a:solidFill>
                            <a:schemeClr val="dk1"/>
                          </a:solidFill>
                          <a:effectLst/>
                          <a:latin typeface="+mn-lt"/>
                          <a:ea typeface="+mn-ea"/>
                          <a:cs typeface="+mn-cs"/>
                        </a:rPr>
                        <a:t>colours </a:t>
                      </a:r>
                      <a:r>
                        <a:rPr lang="en-GB" sz="2000" kern="1200" dirty="0">
                          <a:solidFill>
                            <a:schemeClr val="dk1"/>
                          </a:solidFill>
                          <a:effectLst/>
                          <a:latin typeface="+mn-lt"/>
                          <a:ea typeface="+mn-ea"/>
                          <a:cs typeface="+mn-cs"/>
                        </a:rPr>
                        <a:t>and the objects that result from</a:t>
                      </a:r>
                      <a:endParaRPr lang="de-DE" sz="2000" kern="1200" dirty="0">
                        <a:solidFill>
                          <a:schemeClr val="dk1"/>
                        </a:solidFill>
                        <a:effectLst/>
                        <a:latin typeface="+mn-lt"/>
                        <a:ea typeface="+mn-ea"/>
                        <a:cs typeface="+mn-cs"/>
                      </a:endParaRPr>
                    </a:p>
                    <a:p>
                      <a:r>
                        <a:rPr lang="en-GB" sz="2000" kern="1200" dirty="0">
                          <a:solidFill>
                            <a:schemeClr val="dk1"/>
                          </a:solidFill>
                          <a:effectLst/>
                          <a:latin typeface="+mn-lt"/>
                          <a:ea typeface="+mn-ea"/>
                          <a:cs typeface="+mn-cs"/>
                        </a:rPr>
                        <a:t>their combinations, nor like the tastes, the sounds, and all the sensible qualities; and that all things </a:t>
                      </a:r>
                      <a:r>
                        <a:rPr lang="en-GB" sz="2000" b="1" kern="1200" dirty="0">
                          <a:solidFill>
                            <a:schemeClr val="dk1"/>
                          </a:solidFill>
                          <a:effectLst/>
                          <a:latin typeface="+mn-lt"/>
                          <a:ea typeface="+mn-ea"/>
                          <a:cs typeface="+mn-cs"/>
                        </a:rPr>
                        <a:t>exist</a:t>
                      </a:r>
                      <a:endParaRPr lang="de-DE" sz="2000" b="1" kern="1200" dirty="0">
                        <a:solidFill>
                          <a:schemeClr val="dk1"/>
                        </a:solidFill>
                        <a:effectLst/>
                        <a:latin typeface="+mn-lt"/>
                        <a:ea typeface="+mn-ea"/>
                        <a:cs typeface="+mn-cs"/>
                      </a:endParaRPr>
                    </a:p>
                    <a:p>
                      <a:r>
                        <a:rPr lang="en-GB" sz="2000" b="1" kern="1200" dirty="0">
                          <a:solidFill>
                            <a:schemeClr val="dk1"/>
                          </a:solidFill>
                          <a:effectLst/>
                          <a:latin typeface="+mn-lt"/>
                          <a:ea typeface="+mn-ea"/>
                          <a:cs typeface="+mn-cs"/>
                        </a:rPr>
                        <a:t>only in so far as Beings exist who, in confounding the realities they could not discern,</a:t>
                      </a:r>
                      <a:r>
                        <a:rPr lang="en-GB" sz="2000" kern="1200" dirty="0">
                          <a:solidFill>
                            <a:schemeClr val="dk1"/>
                          </a:solidFill>
                          <a:effectLst/>
                          <a:latin typeface="+mn-lt"/>
                          <a:ea typeface="+mn-ea"/>
                          <a:cs typeface="+mn-cs"/>
                        </a:rPr>
                        <a:t> bring into</a:t>
                      </a:r>
                      <a:endParaRPr lang="de-DE" sz="2000" kern="1200" dirty="0">
                        <a:solidFill>
                          <a:schemeClr val="dk1"/>
                        </a:solidFill>
                        <a:effectLst/>
                        <a:latin typeface="+mn-lt"/>
                        <a:ea typeface="+mn-ea"/>
                        <a:cs typeface="+mn-cs"/>
                      </a:endParaRPr>
                    </a:p>
                    <a:p>
                      <a:r>
                        <a:rPr lang="en-GB" sz="2000" kern="1200" dirty="0">
                          <a:solidFill>
                            <a:schemeClr val="dk1"/>
                          </a:solidFill>
                          <a:effectLst/>
                          <a:latin typeface="+mn-lt"/>
                          <a:ea typeface="+mn-ea"/>
                          <a:cs typeface="+mn-cs"/>
                        </a:rPr>
                        <a:t>existence in themselves these images that are only Phenomena; </a:t>
                      </a:r>
                      <a:endParaRPr lang="de-DE"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 xmlns:a16="http://schemas.microsoft.com/office/drawing/2014/main" val="822629975"/>
                  </a:ext>
                </a:extLst>
              </a:tr>
            </a:tbl>
          </a:graphicData>
        </a:graphic>
      </p:graphicFrame>
    </p:spTree>
    <p:extLst>
      <p:ext uri="{BB962C8B-B14F-4D97-AF65-F5344CB8AC3E}">
        <p14:creationId xmlns:p14="http://schemas.microsoft.com/office/powerpoint/2010/main" val="182937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 xmlns:a16="http://schemas.microsoft.com/office/drawing/2014/main" id="{5B4DFC4F-9390-B949-98BA-43D9E057E1E7}"/>
              </a:ext>
            </a:extLst>
          </p:cNvPr>
          <p:cNvGraphicFramePr>
            <a:graphicFrameLocks noGrp="1"/>
          </p:cNvGraphicFramePr>
          <p:nvPr>
            <p:ph idx="1"/>
            <p:extLst>
              <p:ext uri="{D42A27DB-BD31-4B8C-83A1-F6EECF244321}">
                <p14:modId xmlns:p14="http://schemas.microsoft.com/office/powerpoint/2010/main" val="190213751"/>
              </p:ext>
            </p:extLst>
          </p:nvPr>
        </p:nvGraphicFramePr>
        <p:xfrm>
          <a:off x="467544" y="843558"/>
          <a:ext cx="8229600" cy="704596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3280145950"/>
                    </a:ext>
                  </a:extLst>
                </a:gridCol>
                <a:gridCol w="2743200">
                  <a:extLst>
                    <a:ext uri="{9D8B030D-6E8A-4147-A177-3AD203B41FA5}">
                      <a16:colId xmlns="" xmlns:a16="http://schemas.microsoft.com/office/drawing/2014/main" val="4081024248"/>
                    </a:ext>
                  </a:extLst>
                </a:gridCol>
                <a:gridCol w="2743200">
                  <a:extLst>
                    <a:ext uri="{9D8B030D-6E8A-4147-A177-3AD203B41FA5}">
                      <a16:colId xmlns="" xmlns:a16="http://schemas.microsoft.com/office/drawing/2014/main" val="1279262250"/>
                    </a:ext>
                  </a:extLst>
                </a:gridCol>
              </a:tblGrid>
              <a:tr h="370840">
                <a:tc>
                  <a:txBody>
                    <a:bodyPr/>
                    <a:lstStyle/>
                    <a:p>
                      <a:r>
                        <a:rPr lang="de-DE" dirty="0" smtClean="0"/>
                        <a:t>DuC</a:t>
                      </a:r>
                      <a:r>
                        <a:rPr lang="de-DE" baseline="0" dirty="0" smtClean="0"/>
                        <a:t> </a:t>
                      </a:r>
                      <a:r>
                        <a:rPr lang="de-DE" dirty="0" smtClean="0"/>
                        <a:t>1743 German</a:t>
                      </a:r>
                      <a:endParaRPr lang="de-DE" dirty="0"/>
                    </a:p>
                  </a:txBody>
                  <a:tcPr/>
                </a:tc>
                <a:tc>
                  <a:txBody>
                    <a:bodyPr/>
                    <a:lstStyle/>
                    <a:p>
                      <a:r>
                        <a:rPr lang="de-DE" dirty="0"/>
                        <a:t>Du Châtelet </a:t>
                      </a:r>
                      <a:r>
                        <a:rPr lang="de-DE" dirty="0" smtClean="0"/>
                        <a:t>1742</a:t>
                      </a:r>
                      <a:endParaRPr lang="de-DE" dirty="0"/>
                    </a:p>
                  </a:txBody>
                  <a:tcPr/>
                </a:tc>
                <a:tc>
                  <a:txBody>
                    <a:bodyPr/>
                    <a:lstStyle/>
                    <a:p>
                      <a:r>
                        <a:rPr lang="de-DE" dirty="0" smtClean="0"/>
                        <a:t>DuC</a:t>
                      </a:r>
                      <a:r>
                        <a:rPr lang="de-DE" baseline="0" dirty="0" smtClean="0"/>
                        <a:t> </a:t>
                      </a:r>
                      <a:r>
                        <a:rPr lang="de-DE" dirty="0" smtClean="0"/>
                        <a:t>2018 </a:t>
                      </a:r>
                      <a:r>
                        <a:rPr lang="de-DE" dirty="0" smtClean="0"/>
                        <a:t>1740</a:t>
                      </a:r>
                      <a:r>
                        <a:rPr lang="de-DE" baseline="0" dirty="0" smtClean="0"/>
                        <a:t> </a:t>
                      </a:r>
                      <a:r>
                        <a:rPr lang="de-DE" baseline="0" dirty="0" err="1" smtClean="0"/>
                        <a:t>Brading</a:t>
                      </a:r>
                      <a:endParaRPr lang="de-DE" dirty="0"/>
                    </a:p>
                  </a:txBody>
                  <a:tcPr/>
                </a:tc>
                <a:extLst>
                  <a:ext uri="{0D108BD9-81ED-4DB2-BD59-A6C34878D82A}">
                    <a16:rowId xmlns="" xmlns:a16="http://schemas.microsoft.com/office/drawing/2014/main" val="2459447870"/>
                  </a:ext>
                </a:extLst>
              </a:tr>
              <a:tr h="370840">
                <a:tc>
                  <a:txBody>
                    <a:bodyPr/>
                    <a:lstStyle/>
                    <a:p>
                      <a:r>
                        <a:rPr lang="de-DE" sz="1800" u="none" kern="1200" dirty="0">
                          <a:solidFill>
                            <a:schemeClr val="dk1"/>
                          </a:solidFill>
                          <a:effectLst/>
                          <a:latin typeface="+mn-lt"/>
                          <a:ea typeface="+mn-ea"/>
                          <a:cs typeface="+mn-cs"/>
                        </a:rPr>
                        <a:t>„Denn unter Erscheinungen (</a:t>
                      </a:r>
                      <a:r>
                        <a:rPr lang="de-DE" sz="1800" u="none" kern="1200" dirty="0" err="1">
                          <a:solidFill>
                            <a:schemeClr val="dk1"/>
                          </a:solidFill>
                          <a:effectLst/>
                          <a:latin typeface="+mn-lt"/>
                          <a:ea typeface="+mn-ea"/>
                          <a:cs typeface="+mn-cs"/>
                        </a:rPr>
                        <a:t>phaenomena</a:t>
                      </a:r>
                      <a:r>
                        <a:rPr lang="de-DE" sz="1800" u="none" kern="1200" dirty="0">
                          <a:solidFill>
                            <a:schemeClr val="dk1"/>
                          </a:solidFill>
                          <a:effectLst/>
                          <a:latin typeface="+mn-lt"/>
                          <a:ea typeface="+mn-ea"/>
                          <a:cs typeface="+mn-cs"/>
                        </a:rPr>
                        <a:t>) verstehet man nur Bilder, und </a:t>
                      </a:r>
                      <a:r>
                        <a:rPr lang="de-DE" sz="1800" u="none" kern="1200" dirty="0" err="1">
                          <a:solidFill>
                            <a:schemeClr val="dk1"/>
                          </a:solidFill>
                          <a:effectLst/>
                          <a:latin typeface="+mn-lt"/>
                          <a:ea typeface="+mn-ea"/>
                          <a:cs typeface="+mn-cs"/>
                        </a:rPr>
                        <a:t>allerley</a:t>
                      </a:r>
                      <a:r>
                        <a:rPr lang="de-DE" sz="1800" u="none" kern="1200" dirty="0">
                          <a:solidFill>
                            <a:schemeClr val="dk1"/>
                          </a:solidFill>
                          <a:effectLst/>
                          <a:latin typeface="+mn-lt"/>
                          <a:ea typeface="+mn-ea"/>
                          <a:cs typeface="+mn-cs"/>
                        </a:rPr>
                        <a:t> Schein, der aus der Vermischung vieler wirklichen Dinge entstehet. </a:t>
                      </a:r>
                      <a:r>
                        <a:rPr lang="de-DE" sz="1800" kern="1200" dirty="0">
                          <a:solidFill>
                            <a:schemeClr val="dk1"/>
                          </a:solidFill>
                          <a:effectLst/>
                          <a:latin typeface="+mn-lt"/>
                          <a:ea typeface="+mn-ea"/>
                          <a:cs typeface="+mn-cs"/>
                        </a:rPr>
                        <a:t>Es ist uns auch sehr vieles daran gelegen, das Bild, das in uns durch die Verwirrung sehr vieler Dinge die wir nicht unterscheiden, entstehet, von der Wirklichkeit dieser Dinge zu unterscheiden. Denn dieses alles ist oft sehr weit voneinander unterschieden; und man kann bis auf den Ursprung der Erscheinungen nicht eher kommen, als bis man sich gewöhnet auf diesen Unterschied beständig Acht zu geben.“</a:t>
                      </a:r>
                      <a:r>
                        <a:rPr lang="de-DE" dirty="0">
                          <a:effectLst/>
                        </a:rPr>
                        <a:t> </a:t>
                      </a:r>
                      <a:endParaRPr lang="de-DE" dirty="0"/>
                    </a:p>
                  </a:txBody>
                  <a:tcPr/>
                </a:tc>
                <a:tc>
                  <a:txBody>
                    <a:bodyPr/>
                    <a:lstStyle/>
                    <a:p>
                      <a:r>
                        <a:rPr lang="fr-FR" sz="1800" kern="1200" dirty="0">
                          <a:solidFill>
                            <a:schemeClr val="dk1"/>
                          </a:solidFill>
                          <a:effectLst/>
                          <a:latin typeface="+mn-lt"/>
                          <a:ea typeface="+mn-ea"/>
                          <a:cs typeface="+mn-cs"/>
                        </a:rPr>
                        <a:t>; </a:t>
                      </a:r>
                      <a:r>
                        <a:rPr lang="fr-FR" sz="1800" u="none" kern="1200" dirty="0">
                          <a:solidFill>
                            <a:schemeClr val="dk1"/>
                          </a:solidFill>
                          <a:effectLst/>
                          <a:latin typeface="+mn-lt"/>
                          <a:ea typeface="+mn-ea"/>
                          <a:cs typeface="+mn-cs"/>
                        </a:rPr>
                        <a:t>car on entend par </a:t>
                      </a:r>
                      <a:r>
                        <a:rPr lang="fr-FR" sz="1800" u="none" kern="1200" dirty="0" err="1">
                          <a:solidFill>
                            <a:schemeClr val="dk1"/>
                          </a:solidFill>
                          <a:effectLst/>
                          <a:latin typeface="+mn-lt"/>
                          <a:ea typeface="+mn-ea"/>
                          <a:cs typeface="+mn-cs"/>
                        </a:rPr>
                        <a:t>Phènomène</a:t>
                      </a:r>
                      <a:r>
                        <a:rPr lang="fr-FR" sz="1800" u="none" kern="1200" dirty="0">
                          <a:solidFill>
                            <a:schemeClr val="dk1"/>
                          </a:solidFill>
                          <a:effectLst/>
                          <a:latin typeface="+mn-lt"/>
                          <a:ea typeface="+mn-ea"/>
                          <a:cs typeface="+mn-cs"/>
                        </a:rPr>
                        <a:t> , the images ou apparences, qui naissent par la confusion de </a:t>
                      </a:r>
                      <a:r>
                        <a:rPr lang="fr-FR" sz="1800" u="none" kern="1200" dirty="0" err="1">
                          <a:solidFill>
                            <a:schemeClr val="dk1"/>
                          </a:solidFill>
                          <a:effectLst/>
                          <a:latin typeface="+mn-lt"/>
                          <a:ea typeface="+mn-ea"/>
                          <a:cs typeface="+mn-cs"/>
                        </a:rPr>
                        <a:t>pluseururs</a:t>
                      </a:r>
                      <a:r>
                        <a:rPr lang="fr-FR" sz="1800" u="none" kern="1200" dirty="0">
                          <a:solidFill>
                            <a:schemeClr val="dk1"/>
                          </a:solidFill>
                          <a:effectLst/>
                          <a:latin typeface="+mn-lt"/>
                          <a:ea typeface="+mn-ea"/>
                          <a:cs typeface="+mn-cs"/>
                        </a:rPr>
                        <a:t> réalités </a:t>
                      </a:r>
                      <a:r>
                        <a:rPr lang="fr-FR" sz="1800" kern="1200" dirty="0">
                          <a:solidFill>
                            <a:schemeClr val="dk1"/>
                          </a:solidFill>
                          <a:effectLst/>
                          <a:latin typeface="+mn-lt"/>
                          <a:ea typeface="+mn-ea"/>
                          <a:cs typeface="+mn-cs"/>
                        </a:rPr>
                        <a:t>  : &amp; il imports infiniment de distinguer l'image, qui nait en nous </a:t>
                      </a:r>
                      <a:r>
                        <a:rPr lang="fr-FR" sz="1800" b="1" kern="1200" dirty="0">
                          <a:solidFill>
                            <a:schemeClr val="dk1"/>
                          </a:solidFill>
                          <a:effectLst/>
                          <a:latin typeface="+mn-lt"/>
                          <a:ea typeface="+mn-ea"/>
                          <a:cs typeface="+mn-cs"/>
                        </a:rPr>
                        <a:t>de la confusion d'une infinité de choses</a:t>
                      </a:r>
                      <a:r>
                        <a:rPr lang="fr-FR" sz="1800" kern="1200" dirty="0">
                          <a:solidFill>
                            <a:schemeClr val="dk1"/>
                          </a:solidFill>
                          <a:effectLst/>
                          <a:latin typeface="+mn-lt"/>
                          <a:ea typeface="+mn-ea"/>
                          <a:cs typeface="+mn-cs"/>
                        </a:rPr>
                        <a:t> que nous ne distinguons point </a:t>
                      </a:r>
                      <a:r>
                        <a:rPr lang="fr-FR" sz="1800" b="1" kern="1200" dirty="0">
                          <a:solidFill>
                            <a:schemeClr val="dk1"/>
                          </a:solidFill>
                          <a:effectLst/>
                          <a:latin typeface="+mn-lt"/>
                          <a:ea typeface="+mn-ea"/>
                          <a:cs typeface="+mn-cs"/>
                        </a:rPr>
                        <a:t>de la réalité de ces chose</a:t>
                      </a:r>
                      <a:r>
                        <a:rPr lang="fr-FR" sz="1800" kern="1200" dirty="0">
                          <a:solidFill>
                            <a:schemeClr val="dk1"/>
                          </a:solidFill>
                          <a:effectLst/>
                          <a:latin typeface="+mn-lt"/>
                          <a:ea typeface="+mn-ea"/>
                          <a:cs typeface="+mn-cs"/>
                        </a:rPr>
                        <a:t>s ; car cela est souvent </a:t>
                      </a:r>
                      <a:r>
                        <a:rPr lang="fr-FR" sz="1800" i="1" kern="1200" dirty="0">
                          <a:solidFill>
                            <a:schemeClr val="dk1"/>
                          </a:solidFill>
                          <a:effectLst/>
                          <a:latin typeface="+mn-lt"/>
                          <a:ea typeface="+mn-ea"/>
                          <a:cs typeface="+mn-cs"/>
                        </a:rPr>
                        <a:t>fort différent</a:t>
                      </a:r>
                      <a:r>
                        <a:rPr lang="fr-FR" sz="1800" kern="1200" dirty="0">
                          <a:solidFill>
                            <a:schemeClr val="dk1"/>
                          </a:solidFill>
                          <a:effectLst/>
                          <a:latin typeface="+mn-lt"/>
                          <a:ea typeface="+mn-ea"/>
                          <a:cs typeface="+mn-cs"/>
                        </a:rPr>
                        <a:t> , et c'est en se rendant attentif à cette distinction, qu'l'on peut pénétrer jusqu'à l'origine des Phénomènes »</a:t>
                      </a:r>
                      <a:r>
                        <a:rPr lang="de-DE" dirty="0">
                          <a:effectLst/>
                        </a:rPr>
                        <a:t> </a:t>
                      </a:r>
                      <a:endParaRPr lang="de-DE" dirty="0"/>
                    </a:p>
                  </a:txBody>
                  <a:tcPr/>
                </a:tc>
                <a:tc>
                  <a:txBody>
                    <a:bodyPr/>
                    <a:lstStyle/>
                    <a:p>
                      <a:r>
                        <a:rPr lang="en-GB" sz="1800" kern="1200" dirty="0" smtClean="0">
                          <a:solidFill>
                            <a:schemeClr val="dk1"/>
                          </a:solidFill>
                          <a:effectLst/>
                          <a:latin typeface="+mn-lt"/>
                          <a:ea typeface="+mn-ea"/>
                          <a:cs typeface="+mn-cs"/>
                        </a:rPr>
                        <a:t>for </a:t>
                      </a:r>
                      <a:r>
                        <a:rPr lang="en-GB" sz="1800" kern="1200" dirty="0">
                          <a:solidFill>
                            <a:schemeClr val="dk1"/>
                          </a:solidFill>
                          <a:effectLst/>
                          <a:latin typeface="+mn-lt"/>
                          <a:ea typeface="+mn-ea"/>
                          <a:cs typeface="+mn-cs"/>
                        </a:rPr>
                        <a:t>we understand by Phenomenon</a:t>
                      </a:r>
                      <a:endParaRPr lang="de-DE" sz="1800" kern="1200" dirty="0">
                        <a:solidFill>
                          <a:schemeClr val="dk1"/>
                        </a:solidFill>
                        <a:effectLst/>
                        <a:latin typeface="+mn-lt"/>
                        <a:ea typeface="+mn-ea"/>
                        <a:cs typeface="+mn-cs"/>
                      </a:endParaRPr>
                    </a:p>
                    <a:p>
                      <a:r>
                        <a:rPr lang="en-GB" sz="1800" i="1" u="none" kern="1200" dirty="0">
                          <a:solidFill>
                            <a:schemeClr val="dk1"/>
                          </a:solidFill>
                          <a:effectLst/>
                          <a:latin typeface="+mn-lt"/>
                          <a:ea typeface="+mn-ea"/>
                          <a:cs typeface="+mn-cs"/>
                        </a:rPr>
                        <a:t>images or appearances that originate from the confusion of several realities</a:t>
                      </a:r>
                      <a:r>
                        <a:rPr lang="en-GB" sz="1800" kern="1200" dirty="0">
                          <a:solidFill>
                            <a:schemeClr val="dk1"/>
                          </a:solidFill>
                          <a:effectLst/>
                          <a:latin typeface="+mn-lt"/>
                          <a:ea typeface="+mn-ea"/>
                          <a:cs typeface="+mn-cs"/>
                        </a:rPr>
                        <a:t>. And it is infinitely</a:t>
                      </a:r>
                      <a:endParaRPr lang="de-DE"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important to make a distinction between the image, that originates in us from </a:t>
                      </a:r>
                      <a:r>
                        <a:rPr lang="en-GB" sz="1800" b="1" kern="1200" dirty="0">
                          <a:solidFill>
                            <a:schemeClr val="dk1"/>
                          </a:solidFill>
                          <a:effectLst/>
                          <a:latin typeface="+mn-lt"/>
                          <a:ea typeface="+mn-ea"/>
                          <a:cs typeface="+mn-cs"/>
                        </a:rPr>
                        <a:t>the confusion of an</a:t>
                      </a:r>
                      <a:endParaRPr lang="de-DE"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infinity of things that we do not distinguish</a:t>
                      </a:r>
                      <a:r>
                        <a:rPr lang="en-GB" sz="1800" kern="1200" dirty="0">
                          <a:solidFill>
                            <a:schemeClr val="dk1"/>
                          </a:solidFill>
                          <a:effectLst/>
                          <a:latin typeface="+mn-lt"/>
                          <a:ea typeface="+mn-ea"/>
                          <a:cs typeface="+mn-cs"/>
                        </a:rPr>
                        <a:t>, and the r</a:t>
                      </a:r>
                      <a:r>
                        <a:rPr lang="en-GB" sz="1800" b="1" kern="1200" dirty="0">
                          <a:solidFill>
                            <a:schemeClr val="dk1"/>
                          </a:solidFill>
                          <a:effectLst/>
                          <a:latin typeface="+mn-lt"/>
                          <a:ea typeface="+mn-ea"/>
                          <a:cs typeface="+mn-cs"/>
                        </a:rPr>
                        <a:t>eality of these things</a:t>
                      </a:r>
                      <a:r>
                        <a:rPr lang="en-GB" sz="1800" kern="1200" dirty="0">
                          <a:solidFill>
                            <a:schemeClr val="dk1"/>
                          </a:solidFill>
                          <a:effectLst/>
                          <a:latin typeface="+mn-lt"/>
                          <a:ea typeface="+mn-ea"/>
                          <a:cs typeface="+mn-cs"/>
                        </a:rPr>
                        <a:t>; for this is often very</a:t>
                      </a:r>
                      <a:endParaRPr lang="de-DE"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different, and it is in paying attention to this distinction that we are able to penetrate to the origin of the</a:t>
                      </a:r>
                      <a:endParaRPr lang="de-DE" sz="1800" kern="1200" dirty="0">
                        <a:solidFill>
                          <a:schemeClr val="dk1"/>
                        </a:solidFill>
                        <a:effectLst/>
                        <a:latin typeface="+mn-lt"/>
                        <a:ea typeface="+mn-ea"/>
                        <a:cs typeface="+mn-cs"/>
                      </a:endParaRPr>
                    </a:p>
                    <a:p>
                      <a:r>
                        <a:rPr lang="fr-FR" sz="1800" kern="1200" dirty="0" err="1">
                          <a:solidFill>
                            <a:schemeClr val="dk1"/>
                          </a:solidFill>
                          <a:effectLst/>
                          <a:latin typeface="+mn-lt"/>
                          <a:ea typeface="+mn-ea"/>
                          <a:cs typeface="+mn-cs"/>
                        </a:rPr>
                        <a:t>Phenomena</a:t>
                      </a:r>
                      <a:r>
                        <a:rPr lang="fr-FR" sz="1800" kern="1200" dirty="0">
                          <a:solidFill>
                            <a:schemeClr val="dk1"/>
                          </a:solidFill>
                          <a:effectLst/>
                          <a:latin typeface="+mn-lt"/>
                          <a:ea typeface="+mn-ea"/>
                          <a:cs typeface="+mn-cs"/>
                        </a:rPr>
                        <a:t>.</a:t>
                      </a:r>
                      <a:r>
                        <a:rPr lang="de-DE" sz="1400" dirty="0">
                          <a:effectLst/>
                        </a:rPr>
                        <a:t> </a:t>
                      </a:r>
                      <a:endParaRPr lang="de-DE"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 xmlns:a16="http://schemas.microsoft.com/office/drawing/2014/main" val="822629975"/>
                  </a:ext>
                </a:extLst>
              </a:tr>
            </a:tbl>
          </a:graphicData>
        </a:graphic>
      </p:graphicFrame>
    </p:spTree>
    <p:extLst>
      <p:ext uri="{BB962C8B-B14F-4D97-AF65-F5344CB8AC3E}">
        <p14:creationId xmlns:p14="http://schemas.microsoft.com/office/powerpoint/2010/main" val="316895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4E7CBF5-4172-8043-906D-54F3315B6185}"/>
              </a:ext>
            </a:extLst>
          </p:cNvPr>
          <p:cNvSpPr>
            <a:spLocks noGrp="1"/>
          </p:cNvSpPr>
          <p:nvPr>
            <p:ph type="title"/>
          </p:nvPr>
        </p:nvSpPr>
        <p:spPr/>
        <p:txBody>
          <a:bodyPr/>
          <a:lstStyle/>
          <a:p>
            <a:r>
              <a:rPr lang="de-DE" dirty="0" smtClean="0"/>
              <a:t>Du </a:t>
            </a:r>
            <a:r>
              <a:rPr lang="de-DE" dirty="0"/>
              <a:t>Châtelet </a:t>
            </a:r>
            <a:r>
              <a:rPr lang="de-DE" dirty="0" smtClean="0"/>
              <a:t>2018/1740 (</a:t>
            </a:r>
            <a:r>
              <a:rPr lang="de-DE" dirty="0" err="1" smtClean="0"/>
              <a:t>Brading</a:t>
            </a:r>
            <a:r>
              <a:rPr lang="de-DE" dirty="0" smtClean="0"/>
              <a:t>)</a:t>
            </a:r>
            <a:endParaRPr lang="de-DE" dirty="0"/>
          </a:p>
        </p:txBody>
      </p:sp>
      <p:sp>
        <p:nvSpPr>
          <p:cNvPr id="3" name="Inhaltsplatzhalter 2">
            <a:extLst>
              <a:ext uri="{FF2B5EF4-FFF2-40B4-BE49-F238E27FC236}">
                <a16:creationId xmlns="" xmlns:a16="http://schemas.microsoft.com/office/drawing/2014/main" id="{AB412907-0067-B449-8823-AC1F107D0179}"/>
              </a:ext>
            </a:extLst>
          </p:cNvPr>
          <p:cNvSpPr>
            <a:spLocks noGrp="1"/>
          </p:cNvSpPr>
          <p:nvPr>
            <p:ph idx="1"/>
          </p:nvPr>
        </p:nvSpPr>
        <p:spPr/>
        <p:txBody>
          <a:bodyPr>
            <a:noAutofit/>
          </a:bodyPr>
          <a:lstStyle/>
          <a:p>
            <a:pPr marL="0" indent="0">
              <a:buNone/>
            </a:pPr>
            <a:r>
              <a:rPr lang="en-GB" sz="2400" dirty="0"/>
              <a:t>It is therefore certain that there is nothing in Nature like the </a:t>
            </a:r>
            <a:r>
              <a:rPr lang="en-GB" sz="2400" dirty="0" smtClean="0"/>
              <a:t>colours </a:t>
            </a:r>
            <a:r>
              <a:rPr lang="en-GB" sz="2400" dirty="0"/>
              <a:t>and the objects that result from</a:t>
            </a:r>
            <a:r>
              <a:rPr lang="de-DE" sz="2400" dirty="0"/>
              <a:t> </a:t>
            </a:r>
            <a:r>
              <a:rPr lang="en-GB" sz="2400" dirty="0"/>
              <a:t>their combinations, nor like the tastes, the sounds, and all the sensible qualities; and that all things exist </a:t>
            </a:r>
            <a:r>
              <a:rPr lang="en-GB" sz="2400" b="1" dirty="0"/>
              <a:t>only in so far as Beings exist who, in confounding the realities they could not discern,</a:t>
            </a:r>
            <a:r>
              <a:rPr lang="en-GB" sz="2400" dirty="0"/>
              <a:t> bring into</a:t>
            </a:r>
            <a:r>
              <a:rPr lang="de-DE" sz="2400" dirty="0"/>
              <a:t> </a:t>
            </a:r>
            <a:r>
              <a:rPr lang="en-GB" sz="2400" dirty="0"/>
              <a:t>existence </a:t>
            </a:r>
            <a:r>
              <a:rPr lang="en-GB" sz="2400" b="1" dirty="0"/>
              <a:t>in themselves </a:t>
            </a:r>
            <a:r>
              <a:rPr lang="en-GB" sz="2400" dirty="0"/>
              <a:t>these images that are only Phenomena; for we understand by Phenomenon </a:t>
            </a:r>
            <a:r>
              <a:rPr lang="en-GB" sz="2400" i="1" dirty="0"/>
              <a:t>images or appearances that originate from the confusion </a:t>
            </a:r>
            <a:r>
              <a:rPr lang="en-GB" sz="2400" b="1" i="1" dirty="0"/>
              <a:t>of several realities</a:t>
            </a:r>
            <a:r>
              <a:rPr lang="en-GB" sz="2400" dirty="0"/>
              <a:t>. </a:t>
            </a:r>
            <a:endParaRPr lang="de-DE" sz="2400" dirty="0"/>
          </a:p>
        </p:txBody>
      </p:sp>
    </p:spTree>
    <p:extLst>
      <p:ext uri="{BB962C8B-B14F-4D97-AF65-F5344CB8AC3E}">
        <p14:creationId xmlns:p14="http://schemas.microsoft.com/office/powerpoint/2010/main" val="339490090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961</Words>
  <Application>Microsoft Macintosh PowerPoint</Application>
  <PresentationFormat>Bildschirmpräsentation (16:9)</PresentationFormat>
  <Paragraphs>58</Paragraphs>
  <Slides>14</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Calibri</vt:lpstr>
      <vt:lpstr>Times New Roman</vt:lpstr>
      <vt:lpstr>Arial</vt:lpstr>
      <vt:lpstr>Larissa</vt:lpstr>
      <vt:lpstr>Welcome to the Libori Summer School 2018: Emilie Du Châtelet between Leibniz and Kant. </vt:lpstr>
      <vt:lpstr>Du Châtelet between Leibniz and Kant.  IV. The Kant-Eberhard Controversy, part II. </vt:lpstr>
      <vt:lpstr>Eberhard III, 3 i.r. to DUC</vt:lpstr>
      <vt:lpstr>PowerPoint-Präsentation</vt:lpstr>
      <vt:lpstr>PowerPoint-Präsentation</vt:lpstr>
      <vt:lpstr>PowerPoint-Präsentation</vt:lpstr>
      <vt:lpstr>PowerPoint-Präsentation</vt:lpstr>
      <vt:lpstr>PowerPoint-Präsentation</vt:lpstr>
      <vt:lpstr>Du Châtelet 2018/1740 (Brading)</vt:lpstr>
      <vt:lpstr> </vt:lpstr>
      <vt:lpstr>PowerPoint-Präsentation</vt:lpstr>
      <vt:lpstr>PowerPoint-Präsentation</vt:lpstr>
      <vt:lpstr>PowerPoint-Präsentation</vt:lpstr>
      <vt:lpstr>Good Bye LSS 2018</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Roland</dc:creator>
  <cp:lastModifiedBy>Microsoft Office-Anwender</cp:lastModifiedBy>
  <cp:revision>215</cp:revision>
  <cp:lastPrinted>2018-08-03T06:51:07Z</cp:lastPrinted>
  <dcterms:created xsi:type="dcterms:W3CDTF">2016-10-23T08:56:06Z</dcterms:created>
  <dcterms:modified xsi:type="dcterms:W3CDTF">2018-08-05T16:28:19Z</dcterms:modified>
</cp:coreProperties>
</file>